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2"/>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352" r:id="rId24"/>
    <p:sldId id="353" r:id="rId25"/>
    <p:sldId id="354" r:id="rId26"/>
    <p:sldId id="282" r:id="rId27"/>
    <p:sldId id="283" r:id="rId28"/>
    <p:sldId id="355" r:id="rId29"/>
    <p:sldId id="287" r:id="rId30"/>
    <p:sldId id="288" r:id="rId31"/>
    <p:sldId id="289" r:id="rId32"/>
    <p:sldId id="290" r:id="rId33"/>
    <p:sldId id="291" r:id="rId34"/>
    <p:sldId id="294" r:id="rId35"/>
    <p:sldId id="296" r:id="rId36"/>
    <p:sldId id="298" r:id="rId37"/>
    <p:sldId id="302" r:id="rId38"/>
    <p:sldId id="303" r:id="rId39"/>
    <p:sldId id="304" r:id="rId40"/>
    <p:sldId id="309" r:id="rId41"/>
    <p:sldId id="310" r:id="rId42"/>
    <p:sldId id="356" r:id="rId43"/>
    <p:sldId id="314" r:id="rId44"/>
    <p:sldId id="357" r:id="rId45"/>
    <p:sldId id="359" r:id="rId46"/>
    <p:sldId id="358" r:id="rId47"/>
    <p:sldId id="330" r:id="rId48"/>
    <p:sldId id="331" r:id="rId49"/>
    <p:sldId id="332" r:id="rId50"/>
    <p:sldId id="360" r:id="rId51"/>
    <p:sldId id="336" r:id="rId52"/>
    <p:sldId id="337" r:id="rId53"/>
    <p:sldId id="338" r:id="rId54"/>
    <p:sldId id="361" r:id="rId55"/>
    <p:sldId id="362" r:id="rId56"/>
    <p:sldId id="363" r:id="rId57"/>
    <p:sldId id="364" r:id="rId58"/>
    <p:sldId id="347" r:id="rId59"/>
    <p:sldId id="348" r:id="rId60"/>
    <p:sldId id="350" r:id="rId61"/>
  </p:sldIdLst>
  <p:sldSz cx="10058400" cy="10058400"/>
  <p:notesSz cx="10058400" cy="10058400"/>
  <p:defaultTextStyle>
    <a:defPPr>
      <a:defRPr lang="en-US"/>
    </a:defPPr>
    <a:lvl1pPr marL="0" algn="l" defTabSz="914321" rtl="0" eaLnBrk="1" latinLnBrk="0" hangingPunct="1">
      <a:defRPr sz="1800" kern="1200">
        <a:solidFill>
          <a:schemeClr val="tx1"/>
        </a:solidFill>
        <a:latin typeface="+mn-lt"/>
        <a:ea typeface="+mn-ea"/>
        <a:cs typeface="+mn-cs"/>
      </a:defRPr>
    </a:lvl1pPr>
    <a:lvl2pPr marL="457160"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0" algn="l" defTabSz="914321" rtl="0" eaLnBrk="1" latinLnBrk="0" hangingPunct="1">
      <a:defRPr sz="1800" kern="1200">
        <a:solidFill>
          <a:schemeClr val="tx1"/>
        </a:solidFill>
        <a:latin typeface="+mn-lt"/>
        <a:ea typeface="+mn-ea"/>
        <a:cs typeface="+mn-cs"/>
      </a:defRPr>
    </a:lvl4pPr>
    <a:lvl5pPr marL="1828640" algn="l" defTabSz="914321" rtl="0" eaLnBrk="1" latinLnBrk="0" hangingPunct="1">
      <a:defRPr sz="1800" kern="1200">
        <a:solidFill>
          <a:schemeClr val="tx1"/>
        </a:solidFill>
        <a:latin typeface="+mn-lt"/>
        <a:ea typeface="+mn-ea"/>
        <a:cs typeface="+mn-cs"/>
      </a:defRPr>
    </a:lvl5pPr>
    <a:lvl6pPr marL="2285801" algn="l" defTabSz="914321" rtl="0" eaLnBrk="1" latinLnBrk="0" hangingPunct="1">
      <a:defRPr sz="1800" kern="1200">
        <a:solidFill>
          <a:schemeClr val="tx1"/>
        </a:solidFill>
        <a:latin typeface="+mn-lt"/>
        <a:ea typeface="+mn-ea"/>
        <a:cs typeface="+mn-cs"/>
      </a:defRPr>
    </a:lvl6pPr>
    <a:lvl7pPr marL="2742960" algn="l" defTabSz="914321" rtl="0" eaLnBrk="1" latinLnBrk="0" hangingPunct="1">
      <a:defRPr sz="1800" kern="1200">
        <a:solidFill>
          <a:schemeClr val="tx1"/>
        </a:solidFill>
        <a:latin typeface="+mn-lt"/>
        <a:ea typeface="+mn-ea"/>
        <a:cs typeface="+mn-cs"/>
      </a:defRPr>
    </a:lvl7pPr>
    <a:lvl8pPr marL="3200120" algn="l" defTabSz="914321" rtl="0" eaLnBrk="1" latinLnBrk="0" hangingPunct="1">
      <a:defRPr sz="1800" kern="1200">
        <a:solidFill>
          <a:schemeClr val="tx1"/>
        </a:solidFill>
        <a:latin typeface="+mn-lt"/>
        <a:ea typeface="+mn-ea"/>
        <a:cs typeface="+mn-cs"/>
      </a:defRPr>
    </a:lvl8pPr>
    <a:lvl9pPr marL="3657281" algn="l" defTabSz="91432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AC"/>
    <a:srgbClr val="004AAC"/>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p:cViewPr>
        <p:scale>
          <a:sx n="50" d="100"/>
          <a:sy n="50" d="100"/>
        </p:scale>
        <p:origin x="2242" y="15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504825"/>
          </a:xfrm>
          <a:prstGeom prst="rect">
            <a:avLst/>
          </a:prstGeom>
        </p:spPr>
        <p:txBody>
          <a:bodyPr vert="horz" lIns="91440" tIns="45720" rIns="91440" bIns="45720" rtlCol="0"/>
          <a:lstStyle>
            <a:lvl1pPr algn="r">
              <a:defRPr sz="1200"/>
            </a:lvl1pPr>
          </a:lstStyle>
          <a:p>
            <a:fld id="{55DC2651-7C2D-5243-ACD1-2F16194C630A}" type="datetimeFigureOut">
              <a:rPr lang="en-US" smtClean="0"/>
              <a:t>1/2/2024</a:t>
            </a:fld>
            <a:endParaRPr lang="en-US"/>
          </a:p>
        </p:txBody>
      </p:sp>
      <p:sp>
        <p:nvSpPr>
          <p:cNvPr id="4" name="Slide Image Placeholder 3"/>
          <p:cNvSpPr>
            <a:spLocks noGrp="1" noRot="1" noChangeAspect="1"/>
          </p:cNvSpPr>
          <p:nvPr>
            <p:ph type="sldImg" idx="2"/>
          </p:nvPr>
        </p:nvSpPr>
        <p:spPr>
          <a:xfrm>
            <a:off x="3332163" y="1257300"/>
            <a:ext cx="33940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4840288"/>
            <a:ext cx="80454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43592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9553575"/>
            <a:ext cx="4359275" cy="504825"/>
          </a:xfrm>
          <a:prstGeom prst="rect">
            <a:avLst/>
          </a:prstGeom>
        </p:spPr>
        <p:txBody>
          <a:bodyPr vert="horz" lIns="91440" tIns="45720" rIns="91440" bIns="45720" rtlCol="0" anchor="b"/>
          <a:lstStyle>
            <a:lvl1pPr algn="r">
              <a:defRPr sz="1200"/>
            </a:lvl1pPr>
          </a:lstStyle>
          <a:p>
            <a:fld id="{4DFF3914-20AE-864C-B12E-72072EF72262}" type="slidenum">
              <a:rPr lang="en-US" smtClean="0"/>
              <a:t>‹#›</a:t>
            </a:fld>
            <a:endParaRPr lang="en-US"/>
          </a:p>
        </p:txBody>
      </p:sp>
    </p:spTree>
    <p:extLst>
      <p:ext uri="{BB962C8B-B14F-4D97-AF65-F5344CB8AC3E}">
        <p14:creationId xmlns:p14="http://schemas.microsoft.com/office/powerpoint/2010/main" val="877649832"/>
      </p:ext>
    </p:extLst>
  </p:cSld>
  <p:clrMap bg1="lt1" tx1="dk1" bg2="lt2" tx2="dk2" accent1="accent1" accent2="accent2" accent3="accent3" accent4="accent4" accent5="accent5" accent6="accent6" hlink="hlink" folHlink="folHlink"/>
  <p:notesStyle>
    <a:lvl1pPr marL="0" algn="l" defTabSz="914321" rtl="0" eaLnBrk="1" latinLnBrk="0" hangingPunct="1">
      <a:defRPr sz="1200" kern="1200">
        <a:solidFill>
          <a:schemeClr val="tx1"/>
        </a:solidFill>
        <a:latin typeface="+mn-lt"/>
        <a:ea typeface="+mn-ea"/>
        <a:cs typeface="+mn-cs"/>
      </a:defRPr>
    </a:lvl1pPr>
    <a:lvl2pPr marL="457160" algn="l" defTabSz="914321" rtl="0" eaLnBrk="1" latinLnBrk="0" hangingPunct="1">
      <a:defRPr sz="1200" kern="1200">
        <a:solidFill>
          <a:schemeClr val="tx1"/>
        </a:solidFill>
        <a:latin typeface="+mn-lt"/>
        <a:ea typeface="+mn-ea"/>
        <a:cs typeface="+mn-cs"/>
      </a:defRPr>
    </a:lvl2pPr>
    <a:lvl3pPr marL="914321" algn="l" defTabSz="914321" rtl="0" eaLnBrk="1" latinLnBrk="0" hangingPunct="1">
      <a:defRPr sz="1200" kern="1200">
        <a:solidFill>
          <a:schemeClr val="tx1"/>
        </a:solidFill>
        <a:latin typeface="+mn-lt"/>
        <a:ea typeface="+mn-ea"/>
        <a:cs typeface="+mn-cs"/>
      </a:defRPr>
    </a:lvl3pPr>
    <a:lvl4pPr marL="1371480" algn="l" defTabSz="914321" rtl="0" eaLnBrk="1" latinLnBrk="0" hangingPunct="1">
      <a:defRPr sz="1200" kern="1200">
        <a:solidFill>
          <a:schemeClr val="tx1"/>
        </a:solidFill>
        <a:latin typeface="+mn-lt"/>
        <a:ea typeface="+mn-ea"/>
        <a:cs typeface="+mn-cs"/>
      </a:defRPr>
    </a:lvl4pPr>
    <a:lvl5pPr marL="1828640" algn="l" defTabSz="914321" rtl="0" eaLnBrk="1" latinLnBrk="0" hangingPunct="1">
      <a:defRPr sz="1200" kern="1200">
        <a:solidFill>
          <a:schemeClr val="tx1"/>
        </a:solidFill>
        <a:latin typeface="+mn-lt"/>
        <a:ea typeface="+mn-ea"/>
        <a:cs typeface="+mn-cs"/>
      </a:defRPr>
    </a:lvl5pPr>
    <a:lvl6pPr marL="2285801" algn="l" defTabSz="914321" rtl="0" eaLnBrk="1" latinLnBrk="0" hangingPunct="1">
      <a:defRPr sz="1200" kern="1200">
        <a:solidFill>
          <a:schemeClr val="tx1"/>
        </a:solidFill>
        <a:latin typeface="+mn-lt"/>
        <a:ea typeface="+mn-ea"/>
        <a:cs typeface="+mn-cs"/>
      </a:defRPr>
    </a:lvl6pPr>
    <a:lvl7pPr marL="2742960" algn="l" defTabSz="914321" rtl="0" eaLnBrk="1" latinLnBrk="0" hangingPunct="1">
      <a:defRPr sz="1200" kern="1200">
        <a:solidFill>
          <a:schemeClr val="tx1"/>
        </a:solidFill>
        <a:latin typeface="+mn-lt"/>
        <a:ea typeface="+mn-ea"/>
        <a:cs typeface="+mn-cs"/>
      </a:defRPr>
    </a:lvl7pPr>
    <a:lvl8pPr marL="3200120" algn="l" defTabSz="914321" rtl="0" eaLnBrk="1" latinLnBrk="0" hangingPunct="1">
      <a:defRPr sz="1200" kern="1200">
        <a:solidFill>
          <a:schemeClr val="tx1"/>
        </a:solidFill>
        <a:latin typeface="+mn-lt"/>
        <a:ea typeface="+mn-ea"/>
        <a:cs typeface="+mn-cs"/>
      </a:defRPr>
    </a:lvl8pPr>
    <a:lvl9pPr marL="3657281" algn="l" defTabSz="9143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F3914-20AE-864C-B12E-72072EF72262}" type="slidenum">
              <a:rPr lang="en-US" smtClean="0"/>
              <a:t>1</a:t>
            </a:fld>
            <a:endParaRPr lang="en-US"/>
          </a:p>
        </p:txBody>
      </p:sp>
    </p:spTree>
    <p:extLst>
      <p:ext uri="{BB962C8B-B14F-4D97-AF65-F5344CB8AC3E}">
        <p14:creationId xmlns:p14="http://schemas.microsoft.com/office/powerpoint/2010/main" val="155292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F3914-20AE-864C-B12E-72072EF72262}" type="slidenum">
              <a:rPr lang="en-US" smtClean="0"/>
              <a:t>30</a:t>
            </a:fld>
            <a:endParaRPr lang="en-US"/>
          </a:p>
        </p:txBody>
      </p:sp>
    </p:spTree>
    <p:extLst>
      <p:ext uri="{BB962C8B-B14F-4D97-AF65-F5344CB8AC3E}">
        <p14:creationId xmlns:p14="http://schemas.microsoft.com/office/powerpoint/2010/main" val="2011433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24678" y="3245446"/>
            <a:ext cx="1333500" cy="452756"/>
          </a:xfrm>
          <a:custGeom>
            <a:avLst/>
            <a:gdLst/>
            <a:ahLst/>
            <a:cxnLst/>
            <a:rect l="l" t="t" r="r" b="b"/>
            <a:pathLst>
              <a:path w="1333500" h="452754">
                <a:moveTo>
                  <a:pt x="1333500" y="0"/>
                </a:moveTo>
                <a:lnTo>
                  <a:pt x="1305140" y="0"/>
                </a:lnTo>
                <a:lnTo>
                  <a:pt x="1305140" y="28359"/>
                </a:lnTo>
                <a:lnTo>
                  <a:pt x="1305140" y="423900"/>
                </a:lnTo>
                <a:lnTo>
                  <a:pt x="29210" y="423900"/>
                </a:lnTo>
                <a:lnTo>
                  <a:pt x="29210" y="28359"/>
                </a:lnTo>
                <a:lnTo>
                  <a:pt x="1305140" y="28359"/>
                </a:lnTo>
                <a:lnTo>
                  <a:pt x="1305140" y="0"/>
                </a:lnTo>
                <a:lnTo>
                  <a:pt x="29210" y="0"/>
                </a:lnTo>
                <a:lnTo>
                  <a:pt x="0" y="0"/>
                </a:lnTo>
                <a:lnTo>
                  <a:pt x="0" y="452589"/>
                </a:lnTo>
                <a:lnTo>
                  <a:pt x="29108"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7" name="bg object 17"/>
          <p:cNvSpPr/>
          <p:nvPr/>
        </p:nvSpPr>
        <p:spPr>
          <a:xfrm>
            <a:off x="4362373" y="3245446"/>
            <a:ext cx="1333500" cy="452756"/>
          </a:xfrm>
          <a:custGeom>
            <a:avLst/>
            <a:gdLst/>
            <a:ahLst/>
            <a:cxnLst/>
            <a:rect l="l" t="t" r="r" b="b"/>
            <a:pathLst>
              <a:path w="1333500" h="452754">
                <a:moveTo>
                  <a:pt x="1333500" y="0"/>
                </a:moveTo>
                <a:lnTo>
                  <a:pt x="1305128" y="0"/>
                </a:lnTo>
                <a:lnTo>
                  <a:pt x="1305128" y="28359"/>
                </a:lnTo>
                <a:lnTo>
                  <a:pt x="1305128" y="423900"/>
                </a:lnTo>
                <a:lnTo>
                  <a:pt x="29210" y="423900"/>
                </a:lnTo>
                <a:lnTo>
                  <a:pt x="29210" y="28359"/>
                </a:lnTo>
                <a:lnTo>
                  <a:pt x="1305128" y="28359"/>
                </a:lnTo>
                <a:lnTo>
                  <a:pt x="1305128" y="0"/>
                </a:lnTo>
                <a:lnTo>
                  <a:pt x="29210" y="0"/>
                </a:lnTo>
                <a:lnTo>
                  <a:pt x="0" y="0"/>
                </a:lnTo>
                <a:lnTo>
                  <a:pt x="0" y="452589"/>
                </a:lnTo>
                <a:lnTo>
                  <a:pt x="29108"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8" name="bg object 18"/>
          <p:cNvSpPr/>
          <p:nvPr/>
        </p:nvSpPr>
        <p:spPr>
          <a:xfrm>
            <a:off x="2900057" y="3245446"/>
            <a:ext cx="1333500" cy="452756"/>
          </a:xfrm>
          <a:custGeom>
            <a:avLst/>
            <a:gdLst/>
            <a:ahLst/>
            <a:cxnLst/>
            <a:rect l="l" t="t" r="r" b="b"/>
            <a:pathLst>
              <a:path w="1333500" h="452754">
                <a:moveTo>
                  <a:pt x="1333500" y="0"/>
                </a:moveTo>
                <a:lnTo>
                  <a:pt x="1305140" y="0"/>
                </a:lnTo>
                <a:lnTo>
                  <a:pt x="1305140" y="28359"/>
                </a:lnTo>
                <a:lnTo>
                  <a:pt x="1305140" y="423900"/>
                </a:lnTo>
                <a:lnTo>
                  <a:pt x="29210" y="423900"/>
                </a:lnTo>
                <a:lnTo>
                  <a:pt x="29210" y="28359"/>
                </a:lnTo>
                <a:lnTo>
                  <a:pt x="1305140" y="28359"/>
                </a:lnTo>
                <a:lnTo>
                  <a:pt x="1305140" y="0"/>
                </a:lnTo>
                <a:lnTo>
                  <a:pt x="29210" y="0"/>
                </a:lnTo>
                <a:lnTo>
                  <a:pt x="0" y="0"/>
                </a:lnTo>
                <a:lnTo>
                  <a:pt x="0" y="452589"/>
                </a:lnTo>
                <a:lnTo>
                  <a:pt x="29121"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9" name="bg object 19"/>
          <p:cNvSpPr/>
          <p:nvPr/>
        </p:nvSpPr>
        <p:spPr>
          <a:xfrm>
            <a:off x="5029199" y="2865757"/>
            <a:ext cx="0" cy="381634"/>
          </a:xfrm>
          <a:custGeom>
            <a:avLst/>
            <a:gdLst/>
            <a:ahLst/>
            <a:cxnLst/>
            <a:rect l="l" t="t" r="r" b="b"/>
            <a:pathLst>
              <a:path h="381635">
                <a:moveTo>
                  <a:pt x="0" y="0"/>
                </a:moveTo>
                <a:lnTo>
                  <a:pt x="0" y="381022"/>
                </a:lnTo>
              </a:path>
            </a:pathLst>
          </a:custGeom>
          <a:ln w="47624">
            <a:solidFill>
              <a:srgbClr val="000000"/>
            </a:solidFill>
          </a:ln>
        </p:spPr>
        <p:txBody>
          <a:bodyPr wrap="square" lIns="0" tIns="0" rIns="0" bIns="0" rtlCol="0"/>
          <a:lstStyle/>
          <a:p>
            <a:endParaRPr sz="1154"/>
          </a:p>
        </p:txBody>
      </p:sp>
      <p:sp>
        <p:nvSpPr>
          <p:cNvPr id="20" name="bg object 20"/>
          <p:cNvSpPr/>
          <p:nvPr/>
        </p:nvSpPr>
        <p:spPr>
          <a:xfrm>
            <a:off x="6515317" y="3055599"/>
            <a:ext cx="0" cy="191135"/>
          </a:xfrm>
          <a:custGeom>
            <a:avLst/>
            <a:gdLst/>
            <a:ahLst/>
            <a:cxnLst/>
            <a:rect l="l" t="t" r="r" b="b"/>
            <a:pathLst>
              <a:path h="191135">
                <a:moveTo>
                  <a:pt x="0" y="0"/>
                </a:moveTo>
                <a:lnTo>
                  <a:pt x="0" y="190585"/>
                </a:lnTo>
              </a:path>
            </a:pathLst>
          </a:custGeom>
          <a:ln w="47624">
            <a:solidFill>
              <a:srgbClr val="000000"/>
            </a:solidFill>
          </a:ln>
        </p:spPr>
        <p:txBody>
          <a:bodyPr wrap="square" lIns="0" tIns="0" rIns="0" bIns="0" rtlCol="0"/>
          <a:lstStyle/>
          <a:p>
            <a:endParaRPr sz="1154"/>
          </a:p>
        </p:txBody>
      </p:sp>
      <p:sp>
        <p:nvSpPr>
          <p:cNvPr id="21" name="bg object 21"/>
          <p:cNvSpPr/>
          <p:nvPr/>
        </p:nvSpPr>
        <p:spPr>
          <a:xfrm>
            <a:off x="3543080" y="3055599"/>
            <a:ext cx="0" cy="191135"/>
          </a:xfrm>
          <a:custGeom>
            <a:avLst/>
            <a:gdLst/>
            <a:ahLst/>
            <a:cxnLst/>
            <a:rect l="l" t="t" r="r" b="b"/>
            <a:pathLst>
              <a:path h="191135">
                <a:moveTo>
                  <a:pt x="0" y="0"/>
                </a:moveTo>
                <a:lnTo>
                  <a:pt x="0" y="190585"/>
                </a:lnTo>
              </a:path>
            </a:pathLst>
          </a:custGeom>
          <a:ln w="47624">
            <a:solidFill>
              <a:srgbClr val="000000"/>
            </a:solidFill>
          </a:ln>
        </p:spPr>
        <p:txBody>
          <a:bodyPr wrap="square" lIns="0" tIns="0" rIns="0" bIns="0" rtlCol="0"/>
          <a:lstStyle/>
          <a:p>
            <a:endParaRPr sz="1154"/>
          </a:p>
        </p:txBody>
      </p:sp>
      <p:sp>
        <p:nvSpPr>
          <p:cNvPr id="22" name="bg object 22"/>
          <p:cNvSpPr/>
          <p:nvPr/>
        </p:nvSpPr>
        <p:spPr>
          <a:xfrm>
            <a:off x="3519496" y="3055528"/>
            <a:ext cx="3020061" cy="0"/>
          </a:xfrm>
          <a:custGeom>
            <a:avLst/>
            <a:gdLst/>
            <a:ahLst/>
            <a:cxnLst/>
            <a:rect l="l" t="t" r="r" b="b"/>
            <a:pathLst>
              <a:path w="3020059">
                <a:moveTo>
                  <a:pt x="3019563" y="0"/>
                </a:moveTo>
                <a:lnTo>
                  <a:pt x="0" y="0"/>
                </a:lnTo>
              </a:path>
            </a:pathLst>
          </a:custGeom>
          <a:ln w="47624">
            <a:solidFill>
              <a:srgbClr val="000000"/>
            </a:solidFill>
          </a:ln>
        </p:spPr>
        <p:txBody>
          <a:bodyPr wrap="square" lIns="0" tIns="0" rIns="0" bIns="0" rtlCol="0"/>
          <a:lstStyle/>
          <a:p>
            <a:endParaRPr sz="1154"/>
          </a:p>
        </p:txBody>
      </p:sp>
      <p:sp>
        <p:nvSpPr>
          <p:cNvPr id="23" name="bg object 23"/>
          <p:cNvSpPr/>
          <p:nvPr/>
        </p:nvSpPr>
        <p:spPr>
          <a:xfrm>
            <a:off x="4529740" y="2493829"/>
            <a:ext cx="295275" cy="295275"/>
          </a:xfrm>
          <a:custGeom>
            <a:avLst/>
            <a:gdLst/>
            <a:ahLst/>
            <a:cxnLst/>
            <a:rect l="l" t="t" r="r" b="b"/>
            <a:pathLst>
              <a:path w="295275" h="295275">
                <a:moveTo>
                  <a:pt x="147637" y="295274"/>
                </a:moveTo>
                <a:lnTo>
                  <a:pt x="100884" y="287770"/>
                </a:lnTo>
                <a:lnTo>
                  <a:pt x="60345" y="266855"/>
                </a:lnTo>
                <a:lnTo>
                  <a:pt x="28419" y="234929"/>
                </a:lnTo>
                <a:lnTo>
                  <a:pt x="7504" y="194390"/>
                </a:lnTo>
                <a:lnTo>
                  <a:pt x="0" y="147637"/>
                </a:lnTo>
                <a:lnTo>
                  <a:pt x="7504" y="100884"/>
                </a:lnTo>
                <a:lnTo>
                  <a:pt x="28419" y="60345"/>
                </a:lnTo>
                <a:lnTo>
                  <a:pt x="60345" y="28419"/>
                </a:lnTo>
                <a:lnTo>
                  <a:pt x="100884" y="7504"/>
                </a:lnTo>
                <a:lnTo>
                  <a:pt x="147637" y="0"/>
                </a:lnTo>
                <a:lnTo>
                  <a:pt x="194390" y="7504"/>
                </a:lnTo>
                <a:lnTo>
                  <a:pt x="234929" y="28419"/>
                </a:lnTo>
                <a:lnTo>
                  <a:pt x="266855" y="60345"/>
                </a:lnTo>
                <a:lnTo>
                  <a:pt x="287770" y="100884"/>
                </a:lnTo>
                <a:lnTo>
                  <a:pt x="295274" y="147637"/>
                </a:lnTo>
                <a:lnTo>
                  <a:pt x="287770" y="194390"/>
                </a:lnTo>
                <a:lnTo>
                  <a:pt x="266855" y="234929"/>
                </a:lnTo>
                <a:lnTo>
                  <a:pt x="234929" y="266855"/>
                </a:lnTo>
                <a:lnTo>
                  <a:pt x="194390" y="287770"/>
                </a:lnTo>
                <a:lnTo>
                  <a:pt x="147637" y="295274"/>
                </a:lnTo>
                <a:close/>
              </a:path>
            </a:pathLst>
          </a:custGeom>
          <a:solidFill>
            <a:srgbClr val="494546"/>
          </a:solidFill>
        </p:spPr>
        <p:txBody>
          <a:bodyPr wrap="square" lIns="0" tIns="0" rIns="0" bIns="0" rtlCol="0"/>
          <a:lstStyle/>
          <a:p>
            <a:endParaRPr sz="1154"/>
          </a:p>
        </p:txBody>
      </p:sp>
      <p:pic>
        <p:nvPicPr>
          <p:cNvPr id="24" name="bg object 24"/>
          <p:cNvPicPr/>
          <p:nvPr/>
        </p:nvPicPr>
        <p:blipFill>
          <a:blip r:embed="rId2" cstate="print"/>
          <a:stretch>
            <a:fillRect/>
          </a:stretch>
        </p:blipFill>
        <p:spPr>
          <a:xfrm>
            <a:off x="4564946" y="2532441"/>
            <a:ext cx="225431" cy="212938"/>
          </a:xfrm>
          <a:prstGeom prst="rect">
            <a:avLst/>
          </a:prstGeom>
        </p:spPr>
      </p:pic>
      <p:sp>
        <p:nvSpPr>
          <p:cNvPr id="2" name="Holder 2"/>
          <p:cNvSpPr>
            <a:spLocks noGrp="1"/>
          </p:cNvSpPr>
          <p:nvPr>
            <p:ph type="ctrTitle"/>
          </p:nvPr>
        </p:nvSpPr>
        <p:spPr>
          <a:xfrm>
            <a:off x="1775626" y="1033736"/>
            <a:ext cx="4221150" cy="1028699"/>
          </a:xfrm>
          <a:prstGeom prst="rect">
            <a:avLst/>
          </a:prstGeom>
        </p:spPr>
        <p:txBody>
          <a:bodyPr wrap="square" lIns="0" tIns="0" rIns="0" bIns="0">
            <a:spAutoFit/>
          </a:bodyPr>
          <a:lstStyle>
            <a:lvl1pPr>
              <a:defRPr sz="6551" b="0" i="1">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165861" y="5632704"/>
            <a:ext cx="5440680" cy="73866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E52AD20-7AC9-2142-BBE7-4E176A7122D4}" type="datetime1">
              <a:rPr lang="en-ID" smtClean="0"/>
              <a:t>02/01/2024</a:t>
            </a:fld>
            <a:endParaRPr lang="en-US"/>
          </a:p>
        </p:txBody>
      </p:sp>
      <p:sp>
        <p:nvSpPr>
          <p:cNvPr id="6" name="Holder 6"/>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326493" y="2644577"/>
            <a:ext cx="5116195" cy="738809"/>
          </a:xfrm>
        </p:spPr>
        <p:txBody>
          <a:bodyPr lIns="0" tIns="0" rIns="0" bIns="0"/>
          <a:lstStyle>
            <a:lvl1pPr>
              <a:defRPr sz="4801"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5E71A07-B145-7B41-BA14-D4277C276708}" type="datetime1">
              <a:rPr lang="en-ID" smtClean="0"/>
              <a:t>02/01/2024</a:t>
            </a:fld>
            <a:endParaRPr lang="en-US"/>
          </a:p>
        </p:txBody>
      </p:sp>
      <p:sp>
        <p:nvSpPr>
          <p:cNvPr id="6" name="Holder 6"/>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388620" y="2313433"/>
            <a:ext cx="3380994" cy="73866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3"/>
            <a:ext cx="3380994" cy="73866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BB9DB00-B387-2640-A5E4-ACEDD4554874}" type="datetime1">
              <a:rPr lang="en-ID" smtClean="0"/>
              <a:t>02/01/2024</a:t>
            </a:fld>
            <a:endParaRPr lang="en-US"/>
          </a:p>
        </p:txBody>
      </p:sp>
      <p:sp>
        <p:nvSpPr>
          <p:cNvPr id="7" name="Holder 7"/>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B8D79594-33AB-C94A-830B-38DBD6C3FB6E}" type="datetime1">
              <a:rPr lang="en-ID" smtClean="0"/>
              <a:t>02/01/2024</a:t>
            </a:fld>
            <a:endParaRPr lang="en-US"/>
          </a:p>
        </p:txBody>
      </p:sp>
      <p:sp>
        <p:nvSpPr>
          <p:cNvPr id="5" name="Holder 5"/>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4BB392D-9B6F-3C47-98DE-6CF84FAE3912}" type="datetime1">
              <a:rPr lang="en-ID" smtClean="0"/>
              <a:t>02/01/2024</a:t>
            </a:fld>
            <a:endParaRPr lang="en-US"/>
          </a:p>
        </p:txBody>
      </p:sp>
      <p:sp>
        <p:nvSpPr>
          <p:cNvPr id="4" name="Holder 4"/>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9"/>
            <a:ext cx="2089567" cy="538609"/>
          </a:xfrm>
          <a:prstGeom prst="rect">
            <a:avLst/>
          </a:prstGeom>
        </p:spPr>
        <p:txBody>
          <a:bodyPr wrap="square" lIns="0" tIns="0" rIns="0" bIns="0">
            <a:spAutoFit/>
          </a:bodyPr>
          <a:lstStyle>
            <a:lvl1pPr>
              <a:defRPr sz="35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326493" y="2644578"/>
            <a:ext cx="5116195" cy="738664"/>
          </a:xfrm>
          <a:prstGeom prst="rect">
            <a:avLst/>
          </a:prstGeom>
        </p:spPr>
        <p:txBody>
          <a:bodyPr wrap="square" lIns="0" tIns="0" rIns="0" bIns="0">
            <a:spAutoFit/>
          </a:bodyPr>
          <a:lstStyle>
            <a:lvl1pPr>
              <a:defRPr sz="4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34559" y="9250765"/>
            <a:ext cx="1438911" cy="179536"/>
          </a:xfrm>
          <a:prstGeom prst="rect">
            <a:avLst/>
          </a:prstGeom>
        </p:spPr>
        <p:txBody>
          <a:bodyPr wrap="square" lIns="0" tIns="0" rIns="0" bIns="0">
            <a:spAutoFit/>
          </a:bodyPr>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a:xfrm>
            <a:off x="388621" y="9354312"/>
            <a:ext cx="1787651" cy="276999"/>
          </a:xfrm>
          <a:prstGeom prst="rect">
            <a:avLst/>
          </a:prstGeom>
        </p:spPr>
        <p:txBody>
          <a:bodyPr wrap="square" lIns="0" tIns="0" rIns="0" bIns="0">
            <a:spAutoFit/>
          </a:bodyPr>
          <a:lstStyle>
            <a:lvl1pPr algn="l">
              <a:defRPr>
                <a:solidFill>
                  <a:schemeClr val="tx1">
                    <a:tint val="75000"/>
                  </a:schemeClr>
                </a:solidFill>
              </a:defRPr>
            </a:lvl1pPr>
          </a:lstStyle>
          <a:p>
            <a:fld id="{C443F881-7E2B-6E47-8FBE-E7E74D7716C6}" type="datetime1">
              <a:rPr lang="en-ID" smtClean="0"/>
              <a:t>02/01/2024</a:t>
            </a:fld>
            <a:endParaRPr lang="en-US"/>
          </a:p>
        </p:txBody>
      </p:sp>
      <p:sp>
        <p:nvSpPr>
          <p:cNvPr id="6" name="Holder 6"/>
          <p:cNvSpPr>
            <a:spLocks noGrp="1"/>
          </p:cNvSpPr>
          <p:nvPr>
            <p:ph type="sldNum" sz="quarter" idx="7"/>
          </p:nvPr>
        </p:nvSpPr>
        <p:spPr>
          <a:xfrm>
            <a:off x="3740465" y="9250763"/>
            <a:ext cx="1288414" cy="179536"/>
          </a:xfrm>
          <a:prstGeom prst="rect">
            <a:avLst/>
          </a:prstGeom>
        </p:spPr>
        <p:txBody>
          <a:bodyPr wrap="square" lIns="0" tIns="0" rIns="0" bIns="0">
            <a:spAutoFit/>
          </a:bodyPr>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34">
        <a:defRPr>
          <a:latin typeface="+mn-lt"/>
          <a:ea typeface="+mn-ea"/>
          <a:cs typeface="+mn-cs"/>
        </a:defRPr>
      </a:lvl2pPr>
      <a:lvl3pPr marL="914468">
        <a:defRPr>
          <a:latin typeface="+mn-lt"/>
          <a:ea typeface="+mn-ea"/>
          <a:cs typeface="+mn-cs"/>
        </a:defRPr>
      </a:lvl3pPr>
      <a:lvl4pPr marL="1371702">
        <a:defRPr>
          <a:latin typeface="+mn-lt"/>
          <a:ea typeface="+mn-ea"/>
          <a:cs typeface="+mn-cs"/>
        </a:defRPr>
      </a:lvl4pPr>
      <a:lvl5pPr marL="1828934">
        <a:defRPr>
          <a:latin typeface="+mn-lt"/>
          <a:ea typeface="+mn-ea"/>
          <a:cs typeface="+mn-cs"/>
        </a:defRPr>
      </a:lvl5pPr>
      <a:lvl6pPr marL="2286168">
        <a:defRPr>
          <a:latin typeface="+mn-lt"/>
          <a:ea typeface="+mn-ea"/>
          <a:cs typeface="+mn-cs"/>
        </a:defRPr>
      </a:lvl6pPr>
      <a:lvl7pPr marL="2743402">
        <a:defRPr>
          <a:latin typeface="+mn-lt"/>
          <a:ea typeface="+mn-ea"/>
          <a:cs typeface="+mn-cs"/>
        </a:defRPr>
      </a:lvl7pPr>
      <a:lvl8pPr marL="3200636">
        <a:defRPr>
          <a:latin typeface="+mn-lt"/>
          <a:ea typeface="+mn-ea"/>
          <a:cs typeface="+mn-cs"/>
        </a:defRPr>
      </a:lvl8pPr>
      <a:lvl9pPr marL="3657870">
        <a:defRPr>
          <a:latin typeface="+mn-lt"/>
          <a:ea typeface="+mn-ea"/>
          <a:cs typeface="+mn-cs"/>
        </a:defRPr>
      </a:lvl9pPr>
    </p:bodyStyle>
    <p:otherStyle>
      <a:lvl1pPr marL="0">
        <a:defRPr>
          <a:latin typeface="+mn-lt"/>
          <a:ea typeface="+mn-ea"/>
          <a:cs typeface="+mn-cs"/>
        </a:defRPr>
      </a:lvl1pPr>
      <a:lvl2pPr marL="457234">
        <a:defRPr>
          <a:latin typeface="+mn-lt"/>
          <a:ea typeface="+mn-ea"/>
          <a:cs typeface="+mn-cs"/>
        </a:defRPr>
      </a:lvl2pPr>
      <a:lvl3pPr marL="914468">
        <a:defRPr>
          <a:latin typeface="+mn-lt"/>
          <a:ea typeface="+mn-ea"/>
          <a:cs typeface="+mn-cs"/>
        </a:defRPr>
      </a:lvl3pPr>
      <a:lvl4pPr marL="1371702">
        <a:defRPr>
          <a:latin typeface="+mn-lt"/>
          <a:ea typeface="+mn-ea"/>
          <a:cs typeface="+mn-cs"/>
        </a:defRPr>
      </a:lvl4pPr>
      <a:lvl5pPr marL="1828934">
        <a:defRPr>
          <a:latin typeface="+mn-lt"/>
          <a:ea typeface="+mn-ea"/>
          <a:cs typeface="+mn-cs"/>
        </a:defRPr>
      </a:lvl5pPr>
      <a:lvl6pPr marL="2286168">
        <a:defRPr>
          <a:latin typeface="+mn-lt"/>
          <a:ea typeface="+mn-ea"/>
          <a:cs typeface="+mn-cs"/>
        </a:defRPr>
      </a:lvl6pPr>
      <a:lvl7pPr marL="2743402">
        <a:defRPr>
          <a:latin typeface="+mn-lt"/>
          <a:ea typeface="+mn-ea"/>
          <a:cs typeface="+mn-cs"/>
        </a:defRPr>
      </a:lvl7pPr>
      <a:lvl8pPr marL="3200636">
        <a:defRPr>
          <a:latin typeface="+mn-lt"/>
          <a:ea typeface="+mn-ea"/>
          <a:cs typeface="+mn-cs"/>
        </a:defRPr>
      </a:lvl8pPr>
      <a:lvl9pPr marL="365787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11.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rotWithShape="1">
          <a:blip r:embed="rId3" cstate="print"/>
          <a:srcRect b="12065"/>
          <a:stretch/>
        </p:blipFill>
        <p:spPr>
          <a:xfrm>
            <a:off x="1143000" y="2667000"/>
            <a:ext cx="8915400" cy="7391400"/>
          </a:xfrm>
          <a:prstGeom prst="rect">
            <a:avLst/>
          </a:prstGeom>
        </p:spPr>
      </p:pic>
      <p:grpSp>
        <p:nvGrpSpPr>
          <p:cNvPr id="2" name="Group 1">
            <a:extLst>
              <a:ext uri="{FF2B5EF4-FFF2-40B4-BE49-F238E27FC236}">
                <a16:creationId xmlns:a16="http://schemas.microsoft.com/office/drawing/2014/main" id="{154230EE-98B2-7C31-A4D4-81282F6B79D6}"/>
              </a:ext>
            </a:extLst>
          </p:cNvPr>
          <p:cNvGrpSpPr/>
          <p:nvPr/>
        </p:nvGrpSpPr>
        <p:grpSpPr>
          <a:xfrm>
            <a:off x="4220465" y="6766596"/>
            <a:ext cx="3090309" cy="2934490"/>
            <a:chOff x="3718423" y="6754619"/>
            <a:chExt cx="3090309" cy="2934490"/>
          </a:xfrm>
        </p:grpSpPr>
        <p:sp>
          <p:nvSpPr>
            <p:cNvPr id="4" name="object 4"/>
            <p:cNvSpPr/>
            <p:nvPr/>
          </p:nvSpPr>
          <p:spPr>
            <a:xfrm>
              <a:off x="3957978" y="9010934"/>
              <a:ext cx="2617942" cy="85873"/>
            </a:xfrm>
            <a:custGeom>
              <a:avLst/>
              <a:gdLst/>
              <a:ahLst/>
              <a:cxnLst/>
              <a:rect l="l" t="t" r="r" b="b"/>
              <a:pathLst>
                <a:path w="2628900" h="85725">
                  <a:moveTo>
                    <a:pt x="0" y="0"/>
                  </a:moveTo>
                  <a:lnTo>
                    <a:pt x="2628899" y="0"/>
                  </a:lnTo>
                  <a:lnTo>
                    <a:pt x="2628899" y="85724"/>
                  </a:lnTo>
                  <a:lnTo>
                    <a:pt x="0" y="85724"/>
                  </a:lnTo>
                  <a:lnTo>
                    <a:pt x="0" y="0"/>
                  </a:lnTo>
                  <a:close/>
                </a:path>
              </a:pathLst>
            </a:custGeom>
            <a:solidFill>
              <a:srgbClr val="000000"/>
            </a:solidFill>
          </p:spPr>
          <p:txBody>
            <a:bodyPr wrap="square" lIns="0" tIns="0" rIns="0" bIns="0" rtlCol="0"/>
            <a:lstStyle/>
            <a:p>
              <a:endParaRPr sz="1154"/>
            </a:p>
          </p:txBody>
        </p:sp>
        <p:sp>
          <p:nvSpPr>
            <p:cNvPr id="5" name="object 5"/>
            <p:cNvSpPr/>
            <p:nvPr/>
          </p:nvSpPr>
          <p:spPr>
            <a:xfrm>
              <a:off x="3718423" y="6754619"/>
              <a:ext cx="3090309" cy="2070489"/>
            </a:xfrm>
            <a:custGeom>
              <a:avLst/>
              <a:gdLst/>
              <a:ahLst/>
              <a:cxnLst/>
              <a:rect l="l" t="t" r="r" b="b"/>
              <a:pathLst>
                <a:path w="3103245" h="2066925">
                  <a:moveTo>
                    <a:pt x="2929426" y="2066825"/>
                  </a:moveTo>
                  <a:lnTo>
                    <a:pt x="173561" y="2066825"/>
                  </a:lnTo>
                  <a:lnTo>
                    <a:pt x="127422" y="2060630"/>
                  </a:lnTo>
                  <a:lnTo>
                    <a:pt x="85962" y="2043149"/>
                  </a:lnTo>
                  <a:lnTo>
                    <a:pt x="50835" y="2016034"/>
                  </a:lnTo>
                  <a:lnTo>
                    <a:pt x="23696" y="1980939"/>
                  </a:lnTo>
                  <a:lnTo>
                    <a:pt x="6199" y="1939516"/>
                  </a:lnTo>
                  <a:lnTo>
                    <a:pt x="0" y="1893418"/>
                  </a:lnTo>
                  <a:lnTo>
                    <a:pt x="0" y="173419"/>
                  </a:lnTo>
                  <a:lnTo>
                    <a:pt x="6199" y="127320"/>
                  </a:lnTo>
                  <a:lnTo>
                    <a:pt x="23696" y="85895"/>
                  </a:lnTo>
                  <a:lnTo>
                    <a:pt x="50835" y="50796"/>
                  </a:lnTo>
                  <a:lnTo>
                    <a:pt x="85962" y="23678"/>
                  </a:lnTo>
                  <a:lnTo>
                    <a:pt x="127422" y="6195"/>
                  </a:lnTo>
                  <a:lnTo>
                    <a:pt x="173561" y="0"/>
                  </a:lnTo>
                  <a:lnTo>
                    <a:pt x="2929426" y="0"/>
                  </a:lnTo>
                  <a:lnTo>
                    <a:pt x="2975565" y="6195"/>
                  </a:lnTo>
                  <a:lnTo>
                    <a:pt x="3017025" y="23678"/>
                  </a:lnTo>
                  <a:lnTo>
                    <a:pt x="3052152" y="50796"/>
                  </a:lnTo>
                  <a:lnTo>
                    <a:pt x="3079291" y="85895"/>
                  </a:lnTo>
                  <a:lnTo>
                    <a:pt x="3096788" y="127320"/>
                  </a:lnTo>
                  <a:lnTo>
                    <a:pt x="3102988" y="173419"/>
                  </a:lnTo>
                  <a:lnTo>
                    <a:pt x="3102988" y="1893418"/>
                  </a:lnTo>
                  <a:lnTo>
                    <a:pt x="3096788" y="1939516"/>
                  </a:lnTo>
                  <a:lnTo>
                    <a:pt x="3079291" y="1980939"/>
                  </a:lnTo>
                  <a:lnTo>
                    <a:pt x="3052152" y="2016034"/>
                  </a:lnTo>
                  <a:lnTo>
                    <a:pt x="3017025" y="2043149"/>
                  </a:lnTo>
                  <a:lnTo>
                    <a:pt x="2975565" y="2060630"/>
                  </a:lnTo>
                  <a:lnTo>
                    <a:pt x="2929426" y="2066825"/>
                  </a:lnTo>
                  <a:close/>
                </a:path>
              </a:pathLst>
            </a:custGeom>
            <a:solidFill>
              <a:srgbClr val="004AAC"/>
            </a:solidFill>
          </p:spPr>
          <p:txBody>
            <a:bodyPr wrap="square" lIns="0" tIns="0" rIns="0" bIns="0" rtlCol="0"/>
            <a:lstStyle/>
            <a:p>
              <a:endParaRPr sz="1154"/>
            </a:p>
          </p:txBody>
        </p:sp>
        <p:sp>
          <p:nvSpPr>
            <p:cNvPr id="6" name="object 6"/>
            <p:cNvSpPr/>
            <p:nvPr/>
          </p:nvSpPr>
          <p:spPr>
            <a:xfrm>
              <a:off x="3829654" y="6823172"/>
              <a:ext cx="2867721" cy="1880297"/>
            </a:xfrm>
            <a:custGeom>
              <a:avLst/>
              <a:gdLst/>
              <a:ahLst/>
              <a:cxnLst/>
              <a:rect l="l" t="t" r="r" b="b"/>
              <a:pathLst>
                <a:path w="2879725" h="1877059">
                  <a:moveTo>
                    <a:pt x="1054963" y="8966"/>
                  </a:moveTo>
                  <a:lnTo>
                    <a:pt x="975690" y="8966"/>
                  </a:lnTo>
                  <a:lnTo>
                    <a:pt x="975690" y="125755"/>
                  </a:lnTo>
                  <a:lnTo>
                    <a:pt x="861225" y="125755"/>
                  </a:lnTo>
                  <a:lnTo>
                    <a:pt x="861225" y="8966"/>
                  </a:lnTo>
                  <a:lnTo>
                    <a:pt x="781951" y="8966"/>
                  </a:lnTo>
                  <a:lnTo>
                    <a:pt x="781951" y="125755"/>
                  </a:lnTo>
                  <a:lnTo>
                    <a:pt x="781951" y="187960"/>
                  </a:lnTo>
                  <a:lnTo>
                    <a:pt x="781951" y="313639"/>
                  </a:lnTo>
                  <a:lnTo>
                    <a:pt x="861225" y="313639"/>
                  </a:lnTo>
                  <a:lnTo>
                    <a:pt x="861225" y="187960"/>
                  </a:lnTo>
                  <a:lnTo>
                    <a:pt x="975690" y="187960"/>
                  </a:lnTo>
                  <a:lnTo>
                    <a:pt x="975690" y="313639"/>
                  </a:lnTo>
                  <a:lnTo>
                    <a:pt x="1054963" y="313639"/>
                  </a:lnTo>
                  <a:lnTo>
                    <a:pt x="1054963" y="187960"/>
                  </a:lnTo>
                  <a:lnTo>
                    <a:pt x="1054963" y="125755"/>
                  </a:lnTo>
                  <a:lnTo>
                    <a:pt x="1054963" y="8966"/>
                  </a:lnTo>
                  <a:close/>
                </a:path>
                <a:path w="2879725" h="1877059">
                  <a:moveTo>
                    <a:pt x="1292364" y="8966"/>
                  </a:moveTo>
                  <a:lnTo>
                    <a:pt x="1118857" y="8966"/>
                  </a:lnTo>
                  <a:lnTo>
                    <a:pt x="1118857" y="74980"/>
                  </a:lnTo>
                  <a:lnTo>
                    <a:pt x="1118857" y="127025"/>
                  </a:lnTo>
                  <a:lnTo>
                    <a:pt x="1118857" y="193040"/>
                  </a:lnTo>
                  <a:lnTo>
                    <a:pt x="1118857" y="246354"/>
                  </a:lnTo>
                  <a:lnTo>
                    <a:pt x="1118857" y="313639"/>
                  </a:lnTo>
                  <a:lnTo>
                    <a:pt x="1292364" y="313639"/>
                  </a:lnTo>
                  <a:lnTo>
                    <a:pt x="1292364" y="246354"/>
                  </a:lnTo>
                  <a:lnTo>
                    <a:pt x="1198130" y="246354"/>
                  </a:lnTo>
                  <a:lnTo>
                    <a:pt x="1198130" y="193040"/>
                  </a:lnTo>
                  <a:lnTo>
                    <a:pt x="1287119" y="193040"/>
                  </a:lnTo>
                  <a:lnTo>
                    <a:pt x="1287119" y="127025"/>
                  </a:lnTo>
                  <a:lnTo>
                    <a:pt x="1198130" y="127025"/>
                  </a:lnTo>
                  <a:lnTo>
                    <a:pt x="1198130" y="74980"/>
                  </a:lnTo>
                  <a:lnTo>
                    <a:pt x="1292364" y="74980"/>
                  </a:lnTo>
                  <a:lnTo>
                    <a:pt x="1292364" y="8966"/>
                  </a:lnTo>
                  <a:close/>
                </a:path>
                <a:path w="2879725" h="1877059">
                  <a:moveTo>
                    <a:pt x="1523720" y="246354"/>
                  </a:moveTo>
                  <a:lnTo>
                    <a:pt x="1428661" y="246354"/>
                  </a:lnTo>
                  <a:lnTo>
                    <a:pt x="1428661" y="8966"/>
                  </a:lnTo>
                  <a:lnTo>
                    <a:pt x="1349387" y="8966"/>
                  </a:lnTo>
                  <a:lnTo>
                    <a:pt x="1349387" y="246354"/>
                  </a:lnTo>
                  <a:lnTo>
                    <a:pt x="1349387" y="313639"/>
                  </a:lnTo>
                  <a:lnTo>
                    <a:pt x="1523720" y="313639"/>
                  </a:lnTo>
                  <a:lnTo>
                    <a:pt x="1523720" y="246354"/>
                  </a:lnTo>
                  <a:close/>
                </a:path>
                <a:path w="2879725" h="1877059">
                  <a:moveTo>
                    <a:pt x="1738884" y="246354"/>
                  </a:moveTo>
                  <a:lnTo>
                    <a:pt x="1643837" y="246354"/>
                  </a:lnTo>
                  <a:lnTo>
                    <a:pt x="1643837" y="8966"/>
                  </a:lnTo>
                  <a:lnTo>
                    <a:pt x="1564563" y="8966"/>
                  </a:lnTo>
                  <a:lnTo>
                    <a:pt x="1564563" y="246354"/>
                  </a:lnTo>
                  <a:lnTo>
                    <a:pt x="1564563" y="313639"/>
                  </a:lnTo>
                  <a:lnTo>
                    <a:pt x="1738884" y="313639"/>
                  </a:lnTo>
                  <a:lnTo>
                    <a:pt x="1738884" y="246354"/>
                  </a:lnTo>
                  <a:close/>
                </a:path>
                <a:path w="2879725" h="1877059">
                  <a:moveTo>
                    <a:pt x="2097620" y="160832"/>
                  </a:moveTo>
                  <a:lnTo>
                    <a:pt x="2090572" y="112534"/>
                  </a:lnTo>
                  <a:lnTo>
                    <a:pt x="2074125" y="76771"/>
                  </a:lnTo>
                  <a:lnTo>
                    <a:pt x="2070074" y="70167"/>
                  </a:lnTo>
                  <a:lnTo>
                    <a:pt x="2038337" y="36156"/>
                  </a:lnTo>
                  <a:lnTo>
                    <a:pt x="2014715" y="20904"/>
                  </a:lnTo>
                  <a:lnTo>
                    <a:pt x="2014715" y="160832"/>
                  </a:lnTo>
                  <a:lnTo>
                    <a:pt x="2014283" y="169748"/>
                  </a:lnTo>
                  <a:lnTo>
                    <a:pt x="1999691" y="208711"/>
                  </a:lnTo>
                  <a:lnTo>
                    <a:pt x="1969084" y="235165"/>
                  </a:lnTo>
                  <a:lnTo>
                    <a:pt x="1928571" y="244881"/>
                  </a:lnTo>
                  <a:lnTo>
                    <a:pt x="1919986" y="244487"/>
                  </a:lnTo>
                  <a:lnTo>
                    <a:pt x="1880984" y="231089"/>
                  </a:lnTo>
                  <a:lnTo>
                    <a:pt x="1853438" y="201790"/>
                  </a:lnTo>
                  <a:lnTo>
                    <a:pt x="1842833" y="160832"/>
                  </a:lnTo>
                  <a:lnTo>
                    <a:pt x="1843252" y="151917"/>
                  </a:lnTo>
                  <a:lnTo>
                    <a:pt x="1857781" y="112941"/>
                  </a:lnTo>
                  <a:lnTo>
                    <a:pt x="1888058" y="86499"/>
                  </a:lnTo>
                  <a:lnTo>
                    <a:pt x="1928571" y="76771"/>
                  </a:lnTo>
                  <a:lnTo>
                    <a:pt x="1937156" y="77165"/>
                  </a:lnTo>
                  <a:lnTo>
                    <a:pt x="1976183" y="90576"/>
                  </a:lnTo>
                  <a:lnTo>
                    <a:pt x="2004085" y="119862"/>
                  </a:lnTo>
                  <a:lnTo>
                    <a:pt x="2014715" y="160832"/>
                  </a:lnTo>
                  <a:lnTo>
                    <a:pt x="2014715" y="20904"/>
                  </a:lnTo>
                  <a:lnTo>
                    <a:pt x="1963953" y="3086"/>
                  </a:lnTo>
                  <a:lnTo>
                    <a:pt x="1928571" y="0"/>
                  </a:lnTo>
                  <a:lnTo>
                    <a:pt x="1910359" y="774"/>
                  </a:lnTo>
                  <a:lnTo>
                    <a:pt x="1860410" y="12319"/>
                  </a:lnTo>
                  <a:lnTo>
                    <a:pt x="1818894" y="36156"/>
                  </a:lnTo>
                  <a:lnTo>
                    <a:pt x="1787410" y="70167"/>
                  </a:lnTo>
                  <a:lnTo>
                    <a:pt x="1766963" y="112534"/>
                  </a:lnTo>
                  <a:lnTo>
                    <a:pt x="1759902" y="160832"/>
                  </a:lnTo>
                  <a:lnTo>
                    <a:pt x="1760689" y="177507"/>
                  </a:lnTo>
                  <a:lnTo>
                    <a:pt x="1772450" y="224066"/>
                  </a:lnTo>
                  <a:lnTo>
                    <a:pt x="1796719" y="263817"/>
                  </a:lnTo>
                  <a:lnTo>
                    <a:pt x="1831644" y="294627"/>
                  </a:lnTo>
                  <a:lnTo>
                    <a:pt x="1876285" y="314718"/>
                  </a:lnTo>
                  <a:lnTo>
                    <a:pt x="1928571" y="321652"/>
                  </a:lnTo>
                  <a:lnTo>
                    <a:pt x="1946617" y="320890"/>
                  </a:lnTo>
                  <a:lnTo>
                    <a:pt x="1996516" y="309321"/>
                  </a:lnTo>
                  <a:lnTo>
                    <a:pt x="2038337" y="285508"/>
                  </a:lnTo>
                  <a:lnTo>
                    <a:pt x="2070074" y="251498"/>
                  </a:lnTo>
                  <a:lnTo>
                    <a:pt x="2090572" y="209130"/>
                  </a:lnTo>
                  <a:lnTo>
                    <a:pt x="2096846" y="177507"/>
                  </a:lnTo>
                  <a:lnTo>
                    <a:pt x="2097620" y="160832"/>
                  </a:lnTo>
                  <a:close/>
                </a:path>
                <a:path w="2879725" h="1877059">
                  <a:moveTo>
                    <a:pt x="2879572" y="619836"/>
                  </a:moveTo>
                  <a:lnTo>
                    <a:pt x="0" y="619836"/>
                  </a:lnTo>
                  <a:lnTo>
                    <a:pt x="0" y="1876463"/>
                  </a:lnTo>
                  <a:lnTo>
                    <a:pt x="2879572" y="1876463"/>
                  </a:lnTo>
                  <a:lnTo>
                    <a:pt x="2879572" y="619836"/>
                  </a:lnTo>
                  <a:close/>
                </a:path>
              </a:pathLst>
            </a:custGeom>
            <a:solidFill>
              <a:srgbClr val="FFFFFF"/>
            </a:solidFill>
          </p:spPr>
          <p:txBody>
            <a:bodyPr wrap="square" lIns="0" tIns="0" rIns="0" bIns="0" rtlCol="0"/>
            <a:lstStyle/>
            <a:p>
              <a:endParaRPr lang="en-US" sz="1154" dirty="0"/>
            </a:p>
            <a:p>
              <a:endParaRPr lang="en-ID" sz="1154" dirty="0"/>
            </a:p>
            <a:p>
              <a:endParaRPr lang="en-ID" sz="1154" dirty="0"/>
            </a:p>
            <a:p>
              <a:endParaRPr lang="en-ID" sz="1154" dirty="0"/>
            </a:p>
            <a:p>
              <a:pPr algn="ctr"/>
              <a:r>
                <a:rPr lang="en-US" sz="2000" dirty="0"/>
                <a:t>ISMAIL WAHYU FADILAH</a:t>
              </a:r>
            </a:p>
            <a:p>
              <a:pPr algn="ctr"/>
              <a:r>
                <a:rPr lang="en-US" sz="2000" dirty="0"/>
                <a:t>202010370311339</a:t>
              </a:r>
            </a:p>
            <a:p>
              <a:pPr algn="ctr"/>
              <a:r>
                <a:rPr lang="en-US" sz="2000" dirty="0"/>
                <a:t>CLASS 7D</a:t>
              </a:r>
            </a:p>
            <a:p>
              <a:endParaRPr sz="1154" dirty="0"/>
            </a:p>
          </p:txBody>
        </p:sp>
        <p:pic>
          <p:nvPicPr>
            <p:cNvPr id="7" name="object 7"/>
            <p:cNvPicPr/>
            <p:nvPr/>
          </p:nvPicPr>
          <p:blipFill>
            <a:blip r:embed="rId4" cstate="print"/>
            <a:stretch>
              <a:fillRect/>
            </a:stretch>
          </p:blipFill>
          <p:spPr>
            <a:xfrm>
              <a:off x="4608359" y="7228680"/>
              <a:ext cx="338505" cy="148873"/>
            </a:xfrm>
            <a:prstGeom prst="rect">
              <a:avLst/>
            </a:prstGeom>
          </p:spPr>
        </p:pic>
        <p:sp>
          <p:nvSpPr>
            <p:cNvPr id="8" name="object 8"/>
            <p:cNvSpPr/>
            <p:nvPr/>
          </p:nvSpPr>
          <p:spPr>
            <a:xfrm>
              <a:off x="5027204" y="7228682"/>
              <a:ext cx="757559" cy="149482"/>
            </a:xfrm>
            <a:custGeom>
              <a:avLst/>
              <a:gdLst/>
              <a:ahLst/>
              <a:cxnLst/>
              <a:rect l="l" t="t" r="r" b="b"/>
              <a:pathLst>
                <a:path w="760729" h="149225">
                  <a:moveTo>
                    <a:pt x="148551" y="0"/>
                  </a:moveTo>
                  <a:lnTo>
                    <a:pt x="110083" y="0"/>
                  </a:lnTo>
                  <a:lnTo>
                    <a:pt x="110083" y="90868"/>
                  </a:lnTo>
                  <a:lnTo>
                    <a:pt x="38658" y="0"/>
                  </a:lnTo>
                  <a:lnTo>
                    <a:pt x="0" y="0"/>
                  </a:lnTo>
                  <a:lnTo>
                    <a:pt x="0" y="148615"/>
                  </a:lnTo>
                  <a:lnTo>
                    <a:pt x="38658" y="148615"/>
                  </a:lnTo>
                  <a:lnTo>
                    <a:pt x="38658" y="57746"/>
                  </a:lnTo>
                  <a:lnTo>
                    <a:pt x="110083" y="148615"/>
                  </a:lnTo>
                  <a:lnTo>
                    <a:pt x="148551" y="148615"/>
                  </a:lnTo>
                  <a:lnTo>
                    <a:pt x="148551" y="0"/>
                  </a:lnTo>
                  <a:close/>
                </a:path>
                <a:path w="760729" h="149225">
                  <a:moveTo>
                    <a:pt x="321373" y="148615"/>
                  </a:moveTo>
                  <a:lnTo>
                    <a:pt x="311531" y="122796"/>
                  </a:lnTo>
                  <a:lnTo>
                    <a:pt x="300342" y="93421"/>
                  </a:lnTo>
                  <a:lnTo>
                    <a:pt x="281495" y="43954"/>
                  </a:lnTo>
                  <a:lnTo>
                    <a:pt x="264756" y="0"/>
                  </a:lnTo>
                  <a:lnTo>
                    <a:pt x="260997" y="0"/>
                  </a:lnTo>
                  <a:lnTo>
                    <a:pt x="260997" y="93421"/>
                  </a:lnTo>
                  <a:lnTo>
                    <a:pt x="226288" y="93421"/>
                  </a:lnTo>
                  <a:lnTo>
                    <a:pt x="243636" y="43954"/>
                  </a:lnTo>
                  <a:lnTo>
                    <a:pt x="260997" y="93421"/>
                  </a:lnTo>
                  <a:lnTo>
                    <a:pt x="260997" y="0"/>
                  </a:lnTo>
                  <a:lnTo>
                    <a:pt x="222542" y="0"/>
                  </a:lnTo>
                  <a:lnTo>
                    <a:pt x="165912" y="148615"/>
                  </a:lnTo>
                  <a:lnTo>
                    <a:pt x="207149" y="148615"/>
                  </a:lnTo>
                  <a:lnTo>
                    <a:pt x="216014" y="122796"/>
                  </a:lnTo>
                  <a:lnTo>
                    <a:pt x="271259" y="122796"/>
                  </a:lnTo>
                  <a:lnTo>
                    <a:pt x="280136" y="148615"/>
                  </a:lnTo>
                  <a:lnTo>
                    <a:pt x="321373" y="148615"/>
                  </a:lnTo>
                  <a:close/>
                </a:path>
                <a:path w="760729" h="149225">
                  <a:moveTo>
                    <a:pt x="518058" y="148615"/>
                  </a:moveTo>
                  <a:lnTo>
                    <a:pt x="492810" y="0"/>
                  </a:lnTo>
                  <a:lnTo>
                    <a:pt x="454533" y="0"/>
                  </a:lnTo>
                  <a:lnTo>
                    <a:pt x="424942" y="79235"/>
                  </a:lnTo>
                  <a:lnTo>
                    <a:pt x="395147" y="0"/>
                  </a:lnTo>
                  <a:lnTo>
                    <a:pt x="356870" y="0"/>
                  </a:lnTo>
                  <a:lnTo>
                    <a:pt x="331622" y="148615"/>
                  </a:lnTo>
                  <a:lnTo>
                    <a:pt x="370103" y="148615"/>
                  </a:lnTo>
                  <a:lnTo>
                    <a:pt x="382917" y="63080"/>
                  </a:lnTo>
                  <a:lnTo>
                    <a:pt x="416255" y="148615"/>
                  </a:lnTo>
                  <a:lnTo>
                    <a:pt x="431647" y="148615"/>
                  </a:lnTo>
                  <a:lnTo>
                    <a:pt x="466763" y="63080"/>
                  </a:lnTo>
                  <a:lnTo>
                    <a:pt x="479590" y="148615"/>
                  </a:lnTo>
                  <a:lnTo>
                    <a:pt x="518058" y="148615"/>
                  </a:lnTo>
                  <a:close/>
                </a:path>
                <a:path w="760729" h="149225">
                  <a:moveTo>
                    <a:pt x="627151" y="215"/>
                  </a:moveTo>
                  <a:lnTo>
                    <a:pt x="542518" y="215"/>
                  </a:lnTo>
                  <a:lnTo>
                    <a:pt x="542518" y="33223"/>
                  </a:lnTo>
                  <a:lnTo>
                    <a:pt x="542518" y="57340"/>
                  </a:lnTo>
                  <a:lnTo>
                    <a:pt x="542518" y="90347"/>
                  </a:lnTo>
                  <a:lnTo>
                    <a:pt x="542518" y="115735"/>
                  </a:lnTo>
                  <a:lnTo>
                    <a:pt x="542518" y="148742"/>
                  </a:lnTo>
                  <a:lnTo>
                    <a:pt x="627151" y="148742"/>
                  </a:lnTo>
                  <a:lnTo>
                    <a:pt x="627151" y="115735"/>
                  </a:lnTo>
                  <a:lnTo>
                    <a:pt x="581190" y="115735"/>
                  </a:lnTo>
                  <a:lnTo>
                    <a:pt x="581190" y="90347"/>
                  </a:lnTo>
                  <a:lnTo>
                    <a:pt x="624598" y="90347"/>
                  </a:lnTo>
                  <a:lnTo>
                    <a:pt x="624598" y="57340"/>
                  </a:lnTo>
                  <a:lnTo>
                    <a:pt x="581190" y="57340"/>
                  </a:lnTo>
                  <a:lnTo>
                    <a:pt x="581190" y="33223"/>
                  </a:lnTo>
                  <a:lnTo>
                    <a:pt x="627151" y="33223"/>
                  </a:lnTo>
                  <a:lnTo>
                    <a:pt x="627151" y="215"/>
                  </a:lnTo>
                  <a:close/>
                </a:path>
                <a:path w="760729" h="149225">
                  <a:moveTo>
                    <a:pt x="760717" y="0"/>
                  </a:moveTo>
                  <a:lnTo>
                    <a:pt x="722045" y="0"/>
                  </a:lnTo>
                  <a:lnTo>
                    <a:pt x="722045" y="148615"/>
                  </a:lnTo>
                  <a:lnTo>
                    <a:pt x="760717" y="148615"/>
                  </a:lnTo>
                  <a:lnTo>
                    <a:pt x="760717" y="0"/>
                  </a:lnTo>
                  <a:close/>
                </a:path>
              </a:pathLst>
            </a:custGeom>
            <a:solidFill>
              <a:srgbClr val="FFFFFF"/>
            </a:solidFill>
          </p:spPr>
          <p:txBody>
            <a:bodyPr wrap="square" lIns="0" tIns="0" rIns="0" bIns="0" rtlCol="0"/>
            <a:lstStyle/>
            <a:p>
              <a:endParaRPr sz="1154"/>
            </a:p>
          </p:txBody>
        </p:sp>
        <p:pic>
          <p:nvPicPr>
            <p:cNvPr id="9" name="object 9"/>
            <p:cNvPicPr/>
            <p:nvPr/>
          </p:nvPicPr>
          <p:blipFill>
            <a:blip r:embed="rId5" cstate="print"/>
            <a:stretch>
              <a:fillRect/>
            </a:stretch>
          </p:blipFill>
          <p:spPr>
            <a:xfrm>
              <a:off x="5809109" y="7224532"/>
              <a:ext cx="109431" cy="157159"/>
            </a:xfrm>
            <a:prstGeom prst="rect">
              <a:avLst/>
            </a:prstGeom>
          </p:spPr>
        </p:pic>
        <p:sp>
          <p:nvSpPr>
            <p:cNvPr id="10" name="object 10"/>
            <p:cNvSpPr txBox="1"/>
            <p:nvPr/>
          </p:nvSpPr>
          <p:spPr>
            <a:xfrm>
              <a:off x="4673819" y="9234626"/>
              <a:ext cx="1221105" cy="454483"/>
            </a:xfrm>
            <a:prstGeom prst="rect">
              <a:avLst/>
            </a:prstGeom>
          </p:spPr>
          <p:txBody>
            <a:bodyPr vert="horz" wrap="square" lIns="0" tIns="9525" rIns="0" bIns="0" rtlCol="0">
              <a:spAutoFit/>
            </a:bodyPr>
            <a:lstStyle/>
            <a:p>
              <a:pPr marL="17147" marR="5081" indent="-5081">
                <a:lnSpc>
                  <a:spcPct val="103400"/>
                </a:lnSpc>
                <a:spcBef>
                  <a:spcPts val="76"/>
                </a:spcBef>
              </a:pPr>
              <a:r>
                <a:rPr sz="1450" spc="-76" dirty="0">
                  <a:solidFill>
                    <a:srgbClr val="FFFFFF"/>
                  </a:solidFill>
                  <a:latin typeface="Trebuchet MS"/>
                  <a:cs typeface="Trebuchet MS"/>
                </a:rPr>
                <a:t>W</a:t>
              </a:r>
              <a:r>
                <a:rPr sz="1450" spc="-221" dirty="0">
                  <a:solidFill>
                    <a:srgbClr val="FFFFFF"/>
                  </a:solidFill>
                  <a:latin typeface="Trebuchet MS"/>
                  <a:cs typeface="Trebuchet MS"/>
                </a:rPr>
                <a:t> </a:t>
              </a:r>
              <a:r>
                <a:rPr sz="1450" spc="-40" dirty="0">
                  <a:solidFill>
                    <a:srgbClr val="FFFFFF"/>
                  </a:solidFill>
                  <a:latin typeface="Trebuchet MS"/>
                  <a:cs typeface="Trebuchet MS"/>
                </a:rPr>
                <a:t>R</a:t>
              </a:r>
              <a:r>
                <a:rPr sz="1450" spc="-215" dirty="0">
                  <a:solidFill>
                    <a:srgbClr val="FFFFFF"/>
                  </a:solidFill>
                  <a:latin typeface="Trebuchet MS"/>
                  <a:cs typeface="Trebuchet MS"/>
                </a:rPr>
                <a:t> </a:t>
              </a:r>
              <a:r>
                <a:rPr sz="1450" spc="-79" dirty="0">
                  <a:solidFill>
                    <a:srgbClr val="FFFFFF"/>
                  </a:solidFill>
                  <a:latin typeface="Trebuchet MS"/>
                  <a:cs typeface="Trebuchet MS"/>
                </a:rPr>
                <a:t>I</a:t>
              </a:r>
              <a:r>
                <a:rPr sz="1450" spc="-215" dirty="0">
                  <a:solidFill>
                    <a:srgbClr val="FFFFFF"/>
                  </a:solidFill>
                  <a:latin typeface="Trebuchet MS"/>
                  <a:cs typeface="Trebuchet MS"/>
                </a:rPr>
                <a:t> </a:t>
              </a:r>
              <a:r>
                <a:rPr sz="1450" spc="-191" dirty="0">
                  <a:solidFill>
                    <a:srgbClr val="FFFFFF"/>
                  </a:solidFill>
                  <a:latin typeface="Trebuchet MS"/>
                  <a:cs typeface="Trebuchet MS"/>
                </a:rPr>
                <a:t>T</a:t>
              </a:r>
              <a:r>
                <a:rPr sz="1450" spc="-215" dirty="0">
                  <a:solidFill>
                    <a:srgbClr val="FFFFFF"/>
                  </a:solidFill>
                  <a:latin typeface="Trebuchet MS"/>
                  <a:cs typeface="Trebuchet MS"/>
                </a:rPr>
                <a:t> </a:t>
              </a:r>
              <a:r>
                <a:rPr sz="1450" spc="-191" dirty="0">
                  <a:solidFill>
                    <a:srgbClr val="FFFFFF"/>
                  </a:solidFill>
                  <a:latin typeface="Trebuchet MS"/>
                  <a:cs typeface="Trebuchet MS"/>
                </a:rPr>
                <a:t>T</a:t>
              </a:r>
              <a:r>
                <a:rPr sz="1450" spc="-215" dirty="0">
                  <a:solidFill>
                    <a:srgbClr val="FFFFFF"/>
                  </a:solidFill>
                  <a:latin typeface="Trebuchet MS"/>
                  <a:cs typeface="Trebuchet MS"/>
                </a:rPr>
                <a:t> </a:t>
              </a:r>
              <a:r>
                <a:rPr sz="1450" spc="45" dirty="0">
                  <a:solidFill>
                    <a:srgbClr val="FFFFFF"/>
                  </a:solidFill>
                  <a:latin typeface="Trebuchet MS"/>
                  <a:cs typeface="Trebuchet MS"/>
                </a:rPr>
                <a:t>E</a:t>
              </a:r>
              <a:r>
                <a:rPr sz="1450" spc="-215" dirty="0">
                  <a:solidFill>
                    <a:srgbClr val="FFFFFF"/>
                  </a:solidFill>
                  <a:latin typeface="Trebuchet MS"/>
                  <a:cs typeface="Trebuchet MS"/>
                </a:rPr>
                <a:t> </a:t>
              </a:r>
              <a:r>
                <a:rPr sz="1450" spc="-36" dirty="0">
                  <a:solidFill>
                    <a:srgbClr val="FFFFFF"/>
                  </a:solidFill>
                  <a:latin typeface="Trebuchet MS"/>
                  <a:cs typeface="Trebuchet MS"/>
                </a:rPr>
                <a:t>N</a:t>
              </a:r>
              <a:r>
                <a:rPr sz="1450" dirty="0">
                  <a:solidFill>
                    <a:srgbClr val="FFFFFF"/>
                  </a:solidFill>
                  <a:latin typeface="Trebuchet MS"/>
                  <a:cs typeface="Trebuchet MS"/>
                </a:rPr>
                <a:t> </a:t>
              </a:r>
              <a:r>
                <a:rPr sz="1450" spc="-30" dirty="0">
                  <a:solidFill>
                    <a:srgbClr val="FFFFFF"/>
                  </a:solidFill>
                  <a:latin typeface="Trebuchet MS"/>
                  <a:cs typeface="Trebuchet MS"/>
                </a:rPr>
                <a:t> </a:t>
              </a:r>
              <a:r>
                <a:rPr sz="1450" spc="-25" dirty="0">
                  <a:solidFill>
                    <a:srgbClr val="FFFFFF"/>
                  </a:solidFill>
                  <a:latin typeface="Trebuchet MS"/>
                  <a:cs typeface="Trebuchet MS"/>
                </a:rPr>
                <a:t>B</a:t>
              </a:r>
              <a:r>
                <a:rPr sz="1450" spc="-215" dirty="0">
                  <a:solidFill>
                    <a:srgbClr val="FFFFFF"/>
                  </a:solidFill>
                  <a:latin typeface="Trebuchet MS"/>
                  <a:cs typeface="Trebuchet MS"/>
                </a:rPr>
                <a:t> </a:t>
              </a:r>
              <a:r>
                <a:rPr sz="1450" spc="45" dirty="0">
                  <a:solidFill>
                    <a:srgbClr val="FFFFFF"/>
                  </a:solidFill>
                  <a:latin typeface="Trebuchet MS"/>
                  <a:cs typeface="Trebuchet MS"/>
                </a:rPr>
                <a:t>Y  </a:t>
              </a:r>
              <a:r>
                <a:rPr sz="1450" spc="-64" dirty="0">
                  <a:solidFill>
                    <a:srgbClr val="FFFFFF"/>
                  </a:solidFill>
                  <a:latin typeface="Trebuchet MS"/>
                  <a:cs typeface="Trebuchet MS"/>
                </a:rPr>
                <a:t>H</a:t>
              </a:r>
              <a:r>
                <a:rPr sz="1450" spc="-215" dirty="0">
                  <a:solidFill>
                    <a:srgbClr val="FFFFFF"/>
                  </a:solidFill>
                  <a:latin typeface="Trebuchet MS"/>
                  <a:cs typeface="Trebuchet MS"/>
                </a:rPr>
                <a:t> </a:t>
              </a:r>
              <a:r>
                <a:rPr sz="1450" spc="210" dirty="0">
                  <a:solidFill>
                    <a:srgbClr val="FFFFFF"/>
                  </a:solidFill>
                  <a:latin typeface="Trebuchet MS"/>
                  <a:cs typeface="Trebuchet MS"/>
                </a:rPr>
                <a:t>C</a:t>
              </a:r>
              <a:r>
                <a:rPr sz="1450" spc="-221" dirty="0">
                  <a:solidFill>
                    <a:srgbClr val="FFFFFF"/>
                  </a:solidFill>
                  <a:latin typeface="Trebuchet MS"/>
                  <a:cs typeface="Trebuchet MS"/>
                </a:rPr>
                <a:t> </a:t>
              </a:r>
              <a:r>
                <a:rPr sz="1450" spc="-79" dirty="0">
                  <a:solidFill>
                    <a:srgbClr val="FFFFFF"/>
                  </a:solidFill>
                  <a:latin typeface="Trebuchet MS"/>
                  <a:cs typeface="Trebuchet MS"/>
                </a:rPr>
                <a:t>I</a:t>
              </a:r>
              <a:r>
                <a:rPr sz="1450" dirty="0">
                  <a:solidFill>
                    <a:srgbClr val="FFFFFF"/>
                  </a:solidFill>
                  <a:latin typeface="Trebuchet MS"/>
                  <a:cs typeface="Trebuchet MS"/>
                </a:rPr>
                <a:t> </a:t>
              </a:r>
              <a:r>
                <a:rPr sz="1450" spc="-30" dirty="0">
                  <a:solidFill>
                    <a:srgbClr val="FFFFFF"/>
                  </a:solidFill>
                  <a:latin typeface="Trebuchet MS"/>
                  <a:cs typeface="Trebuchet MS"/>
                </a:rPr>
                <a:t> </a:t>
              </a:r>
              <a:r>
                <a:rPr sz="1450" spc="191" dirty="0">
                  <a:solidFill>
                    <a:srgbClr val="FFFFFF"/>
                  </a:solidFill>
                  <a:latin typeface="Trebuchet MS"/>
                  <a:cs typeface="Trebuchet MS"/>
                </a:rPr>
                <a:t>G</a:t>
              </a:r>
              <a:r>
                <a:rPr sz="1450" spc="-221" dirty="0">
                  <a:solidFill>
                    <a:srgbClr val="FFFFFF"/>
                  </a:solidFill>
                  <a:latin typeface="Trebuchet MS"/>
                  <a:cs typeface="Trebuchet MS"/>
                </a:rPr>
                <a:t> </a:t>
              </a:r>
              <a:r>
                <a:rPr sz="1450" spc="-40" dirty="0">
                  <a:solidFill>
                    <a:srgbClr val="FFFFFF"/>
                  </a:solidFill>
                  <a:latin typeface="Trebuchet MS"/>
                  <a:cs typeface="Trebuchet MS"/>
                </a:rPr>
                <a:t>R</a:t>
              </a:r>
              <a:r>
                <a:rPr sz="1450" spc="-215" dirty="0">
                  <a:solidFill>
                    <a:srgbClr val="FFFFFF"/>
                  </a:solidFill>
                  <a:latin typeface="Trebuchet MS"/>
                  <a:cs typeface="Trebuchet MS"/>
                </a:rPr>
                <a:t> </a:t>
              </a:r>
              <a:r>
                <a:rPr sz="1450" spc="191" dirty="0">
                  <a:solidFill>
                    <a:srgbClr val="FFFFFF"/>
                  </a:solidFill>
                  <a:latin typeface="Trebuchet MS"/>
                  <a:cs typeface="Trebuchet MS"/>
                </a:rPr>
                <a:t>O</a:t>
              </a:r>
              <a:r>
                <a:rPr sz="1450" spc="-221" dirty="0">
                  <a:solidFill>
                    <a:srgbClr val="FFFFFF"/>
                  </a:solidFill>
                  <a:latin typeface="Trebuchet MS"/>
                  <a:cs typeface="Trebuchet MS"/>
                </a:rPr>
                <a:t> </a:t>
              </a:r>
              <a:r>
                <a:rPr sz="1450" spc="-15" dirty="0">
                  <a:solidFill>
                    <a:srgbClr val="FFFFFF"/>
                  </a:solidFill>
                  <a:latin typeface="Trebuchet MS"/>
                  <a:cs typeface="Trebuchet MS"/>
                </a:rPr>
                <a:t>U</a:t>
              </a:r>
              <a:r>
                <a:rPr sz="1450" spc="-215" dirty="0">
                  <a:solidFill>
                    <a:srgbClr val="FFFFFF"/>
                  </a:solidFill>
                  <a:latin typeface="Trebuchet MS"/>
                  <a:cs typeface="Trebuchet MS"/>
                </a:rPr>
                <a:t> </a:t>
              </a:r>
              <a:r>
                <a:rPr sz="1450" spc="-25" dirty="0">
                  <a:solidFill>
                    <a:srgbClr val="FFFFFF"/>
                  </a:solidFill>
                  <a:latin typeface="Trebuchet MS"/>
                  <a:cs typeface="Trebuchet MS"/>
                </a:rPr>
                <a:t>P</a:t>
              </a:r>
              <a:endParaRPr sz="1450" dirty="0">
                <a:latin typeface="Trebuchet MS"/>
                <a:cs typeface="Trebuchet MS"/>
              </a:endParaRPr>
            </a:p>
          </p:txBody>
        </p:sp>
      </p:grpSp>
      <p:sp>
        <p:nvSpPr>
          <p:cNvPr id="11" name="object 11"/>
          <p:cNvSpPr txBox="1">
            <a:spLocks noGrp="1"/>
          </p:cNvSpPr>
          <p:nvPr>
            <p:ph type="title"/>
          </p:nvPr>
        </p:nvSpPr>
        <p:spPr>
          <a:xfrm>
            <a:off x="776504" y="305556"/>
            <a:ext cx="6475044" cy="2052806"/>
          </a:xfrm>
          <a:prstGeom prst="rect">
            <a:avLst/>
          </a:prstGeom>
        </p:spPr>
        <p:txBody>
          <a:bodyPr vert="horz" wrap="square" lIns="0" tIns="13335" rIns="0" bIns="0" rtlCol="0">
            <a:spAutoFit/>
          </a:bodyPr>
          <a:lstStyle/>
          <a:p>
            <a:pPr marL="12701">
              <a:spcBef>
                <a:spcPts val="106"/>
              </a:spcBef>
            </a:pPr>
            <a:r>
              <a:rPr sz="13101" b="1" dirty="0">
                <a:solidFill>
                  <a:srgbClr val="004AAC"/>
                </a:solidFill>
                <a:latin typeface="Gabriola" pitchFamily="82" charset="0"/>
              </a:rPr>
              <a:t>U</a:t>
            </a:r>
            <a:r>
              <a:rPr sz="13101" b="1" dirty="0">
                <a:solidFill>
                  <a:srgbClr val="231F20"/>
                </a:solidFill>
                <a:latin typeface="Gabriola" pitchFamily="82" charset="0"/>
              </a:rPr>
              <a:t>X</a:t>
            </a:r>
            <a:r>
              <a:rPr sz="13252" dirty="0">
                <a:latin typeface="Brush Script MT" panose="03060802040406070304" pitchFamily="66" charset="-122"/>
                <a:ea typeface="Brush Script MT" panose="03060802040406070304" pitchFamily="66" charset="-122"/>
                <a:cs typeface="Brush Script MT" panose="03060802040406070304" pitchFamily="66" charset="-122"/>
              </a:rPr>
              <a:t>Journey</a:t>
            </a:r>
          </a:p>
        </p:txBody>
      </p:sp>
      <p:sp>
        <p:nvSpPr>
          <p:cNvPr id="12" name="object 12"/>
          <p:cNvSpPr txBox="1"/>
          <p:nvPr/>
        </p:nvSpPr>
        <p:spPr>
          <a:xfrm>
            <a:off x="650958" y="777332"/>
            <a:ext cx="246349" cy="695670"/>
          </a:xfrm>
          <a:prstGeom prst="rect">
            <a:avLst/>
          </a:prstGeom>
        </p:spPr>
        <p:txBody>
          <a:bodyPr vert="vert270" wrap="square" lIns="0" tIns="26669" rIns="0" bIns="0" rtlCol="0">
            <a:spAutoFit/>
          </a:bodyPr>
          <a:lstStyle/>
          <a:p>
            <a:pPr marL="12701">
              <a:spcBef>
                <a:spcPts val="210"/>
              </a:spcBef>
            </a:pPr>
            <a:r>
              <a:rPr sz="1601" spc="-149" dirty="0">
                <a:latin typeface="Verdana"/>
                <a:cs typeface="Verdana"/>
              </a:rPr>
              <a:t>th</a:t>
            </a:r>
            <a:r>
              <a:rPr sz="1601" dirty="0">
                <a:latin typeface="Verdana"/>
                <a:cs typeface="Verdana"/>
              </a:rPr>
              <a:t>e</a:t>
            </a:r>
          </a:p>
        </p:txBody>
      </p:sp>
      <p:sp>
        <p:nvSpPr>
          <p:cNvPr id="13" name="object 13"/>
          <p:cNvSpPr txBox="1"/>
          <p:nvPr/>
        </p:nvSpPr>
        <p:spPr>
          <a:xfrm>
            <a:off x="914400" y="2156062"/>
            <a:ext cx="4809026" cy="626197"/>
          </a:xfrm>
          <a:prstGeom prst="rect">
            <a:avLst/>
          </a:prstGeom>
        </p:spPr>
        <p:txBody>
          <a:bodyPr vert="horz" wrap="square" lIns="0" tIns="12700" rIns="0" bIns="0" rtlCol="0">
            <a:spAutoFit/>
          </a:bodyPr>
          <a:lstStyle/>
          <a:p>
            <a:pPr marL="12701">
              <a:spcBef>
                <a:spcPts val="100"/>
              </a:spcBef>
            </a:pPr>
            <a:r>
              <a:rPr sz="1301" dirty="0">
                <a:latin typeface="Verdana"/>
                <a:cs typeface="Verdana"/>
              </a:rPr>
              <a:t>The process to optimize your resource for the</a:t>
            </a:r>
            <a:r>
              <a:rPr lang="en-US" sz="1301" dirty="0">
                <a:latin typeface="Verdana"/>
                <a:cs typeface="Verdana"/>
              </a:rPr>
              <a:t> </a:t>
            </a:r>
            <a:r>
              <a:rPr lang="en-ID" sz="1301" dirty="0">
                <a:latin typeface="Verdana"/>
                <a:cs typeface="Verdana"/>
              </a:rPr>
              <a:t>quality User Requirement</a:t>
            </a:r>
          </a:p>
          <a:p>
            <a:pPr marL="12701">
              <a:spcBef>
                <a:spcPts val="100"/>
              </a:spcBef>
            </a:pPr>
            <a:endParaRPr sz="1301"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object 29"/>
          <p:cNvSpPr txBox="1">
            <a:spLocks noGrp="1"/>
          </p:cNvSpPr>
          <p:nvPr>
            <p:ph type="title"/>
          </p:nvPr>
        </p:nvSpPr>
        <p:spPr>
          <a:xfrm>
            <a:off x="1165167" y="1123992"/>
            <a:ext cx="2695575" cy="323808"/>
          </a:xfrm>
          <a:prstGeom prst="rect">
            <a:avLst/>
          </a:prstGeom>
        </p:spPr>
        <p:txBody>
          <a:bodyPr vert="horz" wrap="square" lIns="0" tIns="15876" rIns="0" bIns="0" rtlCol="0">
            <a:spAutoFit/>
          </a:bodyPr>
          <a:lstStyle/>
          <a:p>
            <a:pPr marL="12701">
              <a:spcBef>
                <a:spcPts val="125"/>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SWOT analysis</a:t>
            </a:r>
          </a:p>
        </p:txBody>
      </p:sp>
      <p:grpSp>
        <p:nvGrpSpPr>
          <p:cNvPr id="31" name="object 31"/>
          <p:cNvGrpSpPr/>
          <p:nvPr/>
        </p:nvGrpSpPr>
        <p:grpSpPr>
          <a:xfrm>
            <a:off x="8053706" y="915670"/>
            <a:ext cx="1014094" cy="532130"/>
            <a:chOff x="5981679" y="781105"/>
            <a:chExt cx="1014094" cy="532130"/>
          </a:xfrm>
        </p:grpSpPr>
        <p:sp>
          <p:nvSpPr>
            <p:cNvPr id="32" name="object 32"/>
            <p:cNvSpPr/>
            <p:nvPr/>
          </p:nvSpPr>
          <p:spPr>
            <a:xfrm>
              <a:off x="6163510" y="96293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60</a:t>
              </a:r>
              <a:endParaRPr dirty="0"/>
            </a:p>
          </p:txBody>
        </p:sp>
        <p:sp>
          <p:nvSpPr>
            <p:cNvPr id="33" name="object 33"/>
            <p:cNvSpPr/>
            <p:nvPr/>
          </p:nvSpPr>
          <p:spPr>
            <a:xfrm>
              <a:off x="5981679" y="78110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2" cstate="print"/>
            <a:stretch>
              <a:fillRect/>
            </a:stretch>
          </p:blipFill>
          <p:spPr>
            <a:xfrm>
              <a:off x="6144557" y="871592"/>
              <a:ext cx="108584" cy="165592"/>
            </a:xfrm>
            <a:prstGeom prst="rect">
              <a:avLst/>
            </a:prstGeom>
          </p:spPr>
        </p:pic>
      </p:grpSp>
      <p:sp>
        <p:nvSpPr>
          <p:cNvPr id="42" name="Slide Number Placeholder 41">
            <a:extLst>
              <a:ext uri="{FF2B5EF4-FFF2-40B4-BE49-F238E27FC236}">
                <a16:creationId xmlns:a16="http://schemas.microsoft.com/office/drawing/2014/main" id="{B0DED138-FEC9-AF52-3F57-6A8F4C34F86F}"/>
              </a:ext>
            </a:extLst>
          </p:cNvPr>
          <p:cNvSpPr>
            <a:spLocks noGrp="1"/>
          </p:cNvSpPr>
          <p:nvPr>
            <p:ph type="sldNum" sz="quarter" idx="7"/>
          </p:nvPr>
        </p:nvSpPr>
        <p:spPr>
          <a:xfrm>
            <a:off x="4080193" y="9322538"/>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graphicFrame>
        <p:nvGraphicFramePr>
          <p:cNvPr id="44" name="Table 44">
            <a:extLst>
              <a:ext uri="{FF2B5EF4-FFF2-40B4-BE49-F238E27FC236}">
                <a16:creationId xmlns:a16="http://schemas.microsoft.com/office/drawing/2014/main" id="{51971472-D16B-3C14-84C8-75C2075C13CF}"/>
              </a:ext>
            </a:extLst>
          </p:cNvPr>
          <p:cNvGraphicFramePr>
            <a:graphicFrameLocks noGrp="1"/>
          </p:cNvGraphicFramePr>
          <p:nvPr>
            <p:extLst>
              <p:ext uri="{D42A27DB-BD31-4B8C-83A1-F6EECF244321}">
                <p14:modId xmlns:p14="http://schemas.microsoft.com/office/powerpoint/2010/main" val="1061295786"/>
              </p:ext>
            </p:extLst>
          </p:nvPr>
        </p:nvGraphicFramePr>
        <p:xfrm>
          <a:off x="1143000" y="2667000"/>
          <a:ext cx="7848000" cy="6967440"/>
        </p:xfrm>
        <a:graphic>
          <a:graphicData uri="http://schemas.openxmlformats.org/drawingml/2006/table">
            <a:tbl>
              <a:tblPr bandRow="1">
                <a:tableStyleId>{5C22544A-7EE6-4342-B048-85BDC9FD1C3A}</a:tableStyleId>
              </a:tblPr>
              <a:tblGrid>
                <a:gridCol w="1524000">
                  <a:extLst>
                    <a:ext uri="{9D8B030D-6E8A-4147-A177-3AD203B41FA5}">
                      <a16:colId xmlns:a16="http://schemas.microsoft.com/office/drawing/2014/main" val="2165874383"/>
                    </a:ext>
                  </a:extLst>
                </a:gridCol>
                <a:gridCol w="6324000">
                  <a:extLst>
                    <a:ext uri="{9D8B030D-6E8A-4147-A177-3AD203B41FA5}">
                      <a16:colId xmlns:a16="http://schemas.microsoft.com/office/drawing/2014/main" val="4128020719"/>
                    </a:ext>
                  </a:extLst>
                </a:gridCol>
              </a:tblGrid>
              <a:tr h="270000">
                <a:tc>
                  <a:txBody>
                    <a:bodyPr/>
                    <a:lstStyle/>
                    <a:p>
                      <a:r>
                        <a:rPr lang="en-ID" sz="1000" b="1" spc="79" dirty="0">
                          <a:solidFill>
                            <a:schemeClr val="bg1"/>
                          </a:solidFill>
                          <a:latin typeface="Trebuchet MS"/>
                          <a:cs typeface="Trebuchet MS"/>
                        </a:rPr>
                        <a:t>Strength</a:t>
                      </a:r>
                      <a:endParaRPr lang="en-US" sz="1000" dirty="0">
                        <a:solidFill>
                          <a:schemeClr val="bg1"/>
                        </a:solidFill>
                      </a:endParaRPr>
                    </a:p>
                  </a:txBody>
                  <a:tcPr>
                    <a:solidFill>
                      <a:schemeClr val="accent1"/>
                    </a:solidFill>
                  </a:tcPr>
                </a:tc>
                <a:tc>
                  <a:txBody>
                    <a:bodyPr/>
                    <a:lstStyle/>
                    <a:p>
                      <a:endParaRPr lang="en-US" sz="1000" dirty="0">
                        <a:solidFill>
                          <a:schemeClr val="bg1"/>
                        </a:solidFill>
                      </a:endParaRPr>
                    </a:p>
                  </a:txBody>
                  <a:tcPr>
                    <a:solidFill>
                      <a:schemeClr val="accent1"/>
                    </a:solidFill>
                  </a:tcPr>
                </a:tc>
                <a:extLst>
                  <a:ext uri="{0D108BD9-81ED-4DB2-BD59-A6C34878D82A}">
                    <a16:rowId xmlns:a16="http://schemas.microsoft.com/office/drawing/2014/main" val="1657541116"/>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Advantages?</a:t>
                      </a:r>
                      <a:endParaRPr lang="en-ID" sz="1000" dirty="0">
                        <a:latin typeface="Trebuchet MS"/>
                        <a:cs typeface="Trebuchet MS"/>
                      </a:endParaRPr>
                    </a:p>
                  </a:txBody>
                  <a:tcPr/>
                </a:tc>
                <a:tc>
                  <a:txBody>
                    <a:bodyPr/>
                    <a:lstStyle/>
                    <a:p>
                      <a:r>
                        <a:rPr lang="en-US" sz="1000" dirty="0"/>
                        <a:t>Makes development project planning easier</a:t>
                      </a:r>
                    </a:p>
                  </a:txBody>
                  <a:tcPr/>
                </a:tc>
                <a:extLst>
                  <a:ext uri="{0D108BD9-81ED-4DB2-BD59-A6C34878D82A}">
                    <a16:rowId xmlns:a16="http://schemas.microsoft.com/office/drawing/2014/main" val="280062680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36" dirty="0">
                          <a:latin typeface="Trebuchet MS"/>
                          <a:cs typeface="Trebuchet MS"/>
                        </a:rPr>
                        <a:t>Uniqueness? </a:t>
                      </a:r>
                      <a:r>
                        <a:rPr lang="en-ID" sz="1000" spc="40" dirty="0">
                          <a:latin typeface="Trebuchet MS"/>
                          <a:cs typeface="Trebuchet MS"/>
                        </a:rPr>
                        <a:t> </a:t>
                      </a:r>
                    </a:p>
                  </a:txBody>
                  <a:tcPr/>
                </a:tc>
                <a:tc>
                  <a:txBody>
                    <a:bodyPr/>
                    <a:lstStyle/>
                    <a:p>
                      <a:r>
                        <a:rPr lang="en-US" sz="1000" dirty="0"/>
                        <a:t>The presence of building design features to design and visualize projects easily</a:t>
                      </a:r>
                    </a:p>
                  </a:txBody>
                  <a:tcPr/>
                </a:tc>
                <a:extLst>
                  <a:ext uri="{0D108BD9-81ED-4DB2-BD59-A6C34878D82A}">
                    <a16:rowId xmlns:a16="http://schemas.microsoft.com/office/drawing/2014/main" val="106461536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Selling</a:t>
                      </a:r>
                      <a:r>
                        <a:rPr lang="en-ID" sz="1000" spc="-49" dirty="0">
                          <a:latin typeface="Trebuchet MS"/>
                          <a:cs typeface="Trebuchet MS"/>
                        </a:rPr>
                        <a:t> </a:t>
                      </a:r>
                      <a:r>
                        <a:rPr lang="en-ID" sz="1000" spc="15" dirty="0">
                          <a:latin typeface="Trebuchet MS"/>
                          <a:cs typeface="Trebuchet MS"/>
                        </a:rPr>
                        <a:t>Points?</a:t>
                      </a:r>
                    </a:p>
                  </a:txBody>
                  <a:tcPr/>
                </a:tc>
                <a:tc>
                  <a:txBody>
                    <a:bodyPr/>
                    <a:lstStyle/>
                    <a:p>
                      <a:r>
                        <a:rPr lang="en-US" sz="1000" dirty="0"/>
                        <a:t>There is a search for craftsmen who are selected through a selection process and guarantee the quality of the work</a:t>
                      </a:r>
                    </a:p>
                  </a:txBody>
                  <a:tcPr/>
                </a:tc>
                <a:extLst>
                  <a:ext uri="{0D108BD9-81ED-4DB2-BD59-A6C34878D82A}">
                    <a16:rowId xmlns:a16="http://schemas.microsoft.com/office/drawing/2014/main" val="19863871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Skills?</a:t>
                      </a:r>
                      <a:endParaRPr lang="en-ID" sz="1000" dirty="0">
                        <a:latin typeface="Trebuchet MS"/>
                        <a:cs typeface="Trebuchet MS"/>
                      </a:endParaRPr>
                    </a:p>
                  </a:txBody>
                  <a:tcPr/>
                </a:tc>
                <a:tc>
                  <a:txBody>
                    <a:bodyPr/>
                    <a:lstStyle/>
                    <a:p>
                      <a:r>
                        <a:rPr lang="en-US" sz="1000" dirty="0"/>
                        <a:t>Ability to understand and implement development planning with tutorial features</a:t>
                      </a:r>
                    </a:p>
                  </a:txBody>
                  <a:tcPr/>
                </a:tc>
                <a:extLst>
                  <a:ext uri="{0D108BD9-81ED-4DB2-BD59-A6C34878D82A}">
                    <a16:rowId xmlns:a16="http://schemas.microsoft.com/office/drawing/2014/main" val="86336611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79" dirty="0">
                          <a:latin typeface="Trebuchet MS"/>
                          <a:cs typeface="Trebuchet MS"/>
                        </a:rPr>
                        <a:t> </a:t>
                      </a:r>
                      <a:r>
                        <a:rPr lang="en-ID" sz="1000" dirty="0">
                          <a:latin typeface="Trebuchet MS"/>
                          <a:cs typeface="Trebuchet MS"/>
                        </a:rPr>
                        <a:t>factors?</a:t>
                      </a:r>
                    </a:p>
                  </a:txBody>
                  <a:tcPr/>
                </a:tc>
                <a:tc>
                  <a:txBody>
                    <a:bodyPr/>
                    <a:lstStyle/>
                    <a:p>
                      <a:r>
                        <a:rPr lang="en-US" sz="1000" dirty="0"/>
                        <a:t>Security of user privacy data</a:t>
                      </a:r>
                    </a:p>
                  </a:txBody>
                  <a:tcPr/>
                </a:tc>
                <a:extLst>
                  <a:ext uri="{0D108BD9-81ED-4DB2-BD59-A6C34878D82A}">
                    <a16:rowId xmlns:a16="http://schemas.microsoft.com/office/drawing/2014/main" val="2400686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100" dirty="0">
                          <a:solidFill>
                            <a:schemeClr val="bg1"/>
                          </a:solidFill>
                          <a:latin typeface="Trebuchet MS"/>
                          <a:cs typeface="Trebuchet MS"/>
                        </a:rPr>
                        <a:t>Weaknesses</a:t>
                      </a:r>
                      <a:endParaRPr lang="en-ID" sz="1000" dirty="0">
                        <a:solidFill>
                          <a:schemeClr val="bg1"/>
                        </a:solidFill>
                        <a:latin typeface="Trebuchet MS"/>
                        <a:cs typeface="Trebuchet MS"/>
                      </a:endParaRPr>
                    </a:p>
                  </a:txBody>
                  <a:tcPr>
                    <a:solidFill>
                      <a:schemeClr val="accent6"/>
                    </a:solidFill>
                  </a:tcPr>
                </a:tc>
                <a:tc>
                  <a:txBody>
                    <a:bodyPr/>
                    <a:lstStyle/>
                    <a:p>
                      <a:endParaRPr lang="en-US" sz="1000" dirty="0">
                        <a:solidFill>
                          <a:schemeClr val="bg1"/>
                        </a:solidFill>
                      </a:endParaRPr>
                    </a:p>
                  </a:txBody>
                  <a:tcPr>
                    <a:solidFill>
                      <a:schemeClr val="accent6"/>
                    </a:solidFill>
                  </a:tcPr>
                </a:tc>
                <a:extLst>
                  <a:ext uri="{0D108BD9-81ED-4DB2-BD59-A6C34878D82A}">
                    <a16:rowId xmlns:a16="http://schemas.microsoft.com/office/drawing/2014/main" val="362120601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6" dirty="0">
                          <a:latin typeface="Trebuchet MS"/>
                          <a:cs typeface="Trebuchet MS"/>
                        </a:rPr>
                        <a:t>Limitations? </a:t>
                      </a:r>
                      <a:endParaRPr lang="en-ID" sz="1000" dirty="0">
                        <a:latin typeface="Trebuchet MS"/>
                        <a:cs typeface="Trebuchet MS"/>
                      </a:endParaRPr>
                    </a:p>
                  </a:txBody>
                  <a:tcPr/>
                </a:tc>
                <a:tc>
                  <a:txBody>
                    <a:bodyPr/>
                    <a:lstStyle/>
                    <a:p>
                      <a:r>
                        <a:rPr lang="en-US" sz="1000" dirty="0"/>
                        <a:t>Builders' availability may be limited depending on location or their own schedule</a:t>
                      </a:r>
                    </a:p>
                  </a:txBody>
                  <a:tcPr/>
                </a:tc>
                <a:extLst>
                  <a:ext uri="{0D108BD9-81ED-4DB2-BD59-A6C34878D82A}">
                    <a16:rowId xmlns:a16="http://schemas.microsoft.com/office/drawing/2014/main" val="261769837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Lack</a:t>
                      </a:r>
                      <a:r>
                        <a:rPr lang="en-ID" sz="1000" spc="-49" dirty="0">
                          <a:latin typeface="Trebuchet MS"/>
                          <a:cs typeface="Trebuchet MS"/>
                        </a:rPr>
                        <a:t> </a:t>
                      </a:r>
                      <a:r>
                        <a:rPr lang="en-ID" sz="1000" spc="-15" dirty="0">
                          <a:latin typeface="Trebuchet MS"/>
                          <a:cs typeface="Trebuchet MS"/>
                        </a:rPr>
                        <a:t>of</a:t>
                      </a:r>
                      <a:r>
                        <a:rPr lang="en-ID" sz="1000" spc="-49" dirty="0">
                          <a:latin typeface="Trebuchet MS"/>
                          <a:cs typeface="Trebuchet MS"/>
                        </a:rPr>
                        <a:t> </a:t>
                      </a:r>
                      <a:r>
                        <a:rPr lang="en-ID" sz="1000" spc="-21" dirty="0">
                          <a:latin typeface="Trebuchet MS"/>
                          <a:cs typeface="Trebuchet MS"/>
                        </a:rPr>
                        <a:t>effort?  </a:t>
                      </a:r>
                    </a:p>
                  </a:txBody>
                  <a:tcPr/>
                </a:tc>
                <a:tc>
                  <a:txBody>
                    <a:bodyPr/>
                    <a:lstStyle/>
                    <a:p>
                      <a:r>
                        <a:rPr lang="en-US" sz="1000" dirty="0"/>
                        <a:t>Even though there are home design features, there is a risk that the final result of the design will not match the user's expectations.</a:t>
                      </a:r>
                    </a:p>
                  </a:txBody>
                  <a:tcPr/>
                </a:tc>
                <a:extLst>
                  <a:ext uri="{0D108BD9-81ED-4DB2-BD59-A6C34878D82A}">
                    <a16:rowId xmlns:a16="http://schemas.microsoft.com/office/drawing/2014/main" val="2189922061"/>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5" dirty="0">
                          <a:latin typeface="Trebuchet MS"/>
                          <a:cs typeface="Trebuchet MS"/>
                        </a:rPr>
                        <a:t>Problems?</a:t>
                      </a:r>
                      <a:endParaRPr lang="en-ID" sz="1000" dirty="0">
                        <a:latin typeface="Trebuchet MS"/>
                        <a:cs typeface="Trebuchet MS"/>
                      </a:endParaRPr>
                    </a:p>
                  </a:txBody>
                  <a:tcPr/>
                </a:tc>
                <a:tc>
                  <a:txBody>
                    <a:bodyPr/>
                    <a:lstStyle/>
                    <a:p>
                      <a:r>
                        <a:rPr lang="en-US" sz="1000" dirty="0"/>
                        <a:t>Difficulty in managing large construction projects, because they are basically made for customer needs in making private developments</a:t>
                      </a:r>
                    </a:p>
                  </a:txBody>
                  <a:tcPr/>
                </a:tc>
                <a:extLst>
                  <a:ext uri="{0D108BD9-81ED-4DB2-BD59-A6C34878D82A}">
                    <a16:rowId xmlns:a16="http://schemas.microsoft.com/office/drawing/2014/main" val="8927941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36" dirty="0">
                          <a:latin typeface="Trebuchet MS"/>
                          <a:cs typeface="Trebuchet MS"/>
                        </a:rPr>
                        <a:t>Poor</a:t>
                      </a:r>
                      <a:r>
                        <a:rPr lang="en-ID" sz="1000" spc="-49" dirty="0">
                          <a:latin typeface="Trebuchet MS"/>
                          <a:cs typeface="Trebuchet MS"/>
                        </a:rPr>
                        <a:t> </a:t>
                      </a:r>
                      <a:r>
                        <a:rPr lang="en-ID" sz="1000" spc="-6" dirty="0">
                          <a:latin typeface="Trebuchet MS"/>
                          <a:cs typeface="Trebuchet MS"/>
                        </a:rPr>
                        <a:t>strategy?  </a:t>
                      </a:r>
                    </a:p>
                  </a:txBody>
                  <a:tcPr/>
                </a:tc>
                <a:tc>
                  <a:txBody>
                    <a:bodyPr/>
                    <a:lstStyle/>
                    <a:p>
                      <a:r>
                        <a:rPr lang="en-US" sz="1000" dirty="0"/>
                        <a:t>Lack of cost calculations that optimize discussions with builders</a:t>
                      </a:r>
                    </a:p>
                  </a:txBody>
                  <a:tcPr/>
                </a:tc>
                <a:extLst>
                  <a:ext uri="{0D108BD9-81ED-4DB2-BD59-A6C34878D82A}">
                    <a16:rowId xmlns:a16="http://schemas.microsoft.com/office/drawing/2014/main" val="274554402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49" dirty="0">
                          <a:latin typeface="Trebuchet MS"/>
                          <a:cs typeface="Trebuchet MS"/>
                        </a:rPr>
                        <a:t> </a:t>
                      </a:r>
                      <a:r>
                        <a:rPr lang="en-ID" sz="1000" dirty="0">
                          <a:latin typeface="Trebuchet MS"/>
                          <a:cs typeface="Trebuchet MS"/>
                        </a:rPr>
                        <a:t>factors?</a:t>
                      </a:r>
                    </a:p>
                  </a:txBody>
                  <a:tcPr/>
                </a:tc>
                <a:tc>
                  <a:txBody>
                    <a:bodyPr/>
                    <a:lstStyle/>
                    <a:p>
                      <a:r>
                        <a:rPr lang="en-US" sz="1000" dirty="0"/>
                        <a:t>Limited availability of materials depends on the location of the supplier</a:t>
                      </a:r>
                    </a:p>
                  </a:txBody>
                  <a:tcPr/>
                </a:tc>
                <a:extLst>
                  <a:ext uri="{0D108BD9-81ED-4DB2-BD59-A6C34878D82A}">
                    <a16:rowId xmlns:a16="http://schemas.microsoft.com/office/drawing/2014/main" val="15625584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79" dirty="0">
                          <a:solidFill>
                            <a:schemeClr val="bg1"/>
                          </a:solidFill>
                          <a:latin typeface="Trebuchet MS"/>
                          <a:cs typeface="Trebuchet MS"/>
                        </a:rPr>
                        <a:t>Opportunities</a:t>
                      </a:r>
                      <a:endParaRPr lang="en-ID" sz="1000" dirty="0">
                        <a:solidFill>
                          <a:schemeClr val="bg1"/>
                        </a:solidFill>
                        <a:latin typeface="Trebuchet MS"/>
                        <a:cs typeface="Trebuchet MS"/>
                      </a:endParaRPr>
                    </a:p>
                  </a:txBody>
                  <a:tcPr>
                    <a:solidFill>
                      <a:schemeClr val="accent3"/>
                    </a:solidFill>
                  </a:tcPr>
                </a:tc>
                <a:tc>
                  <a:txBody>
                    <a:bodyPr/>
                    <a:lstStyle/>
                    <a:p>
                      <a:endParaRPr lang="en-US" sz="1000" dirty="0">
                        <a:solidFill>
                          <a:schemeClr val="bg1"/>
                        </a:solidFill>
                      </a:endParaRPr>
                    </a:p>
                  </a:txBody>
                  <a:tcPr>
                    <a:solidFill>
                      <a:schemeClr val="accent3"/>
                    </a:solidFill>
                  </a:tcPr>
                </a:tc>
                <a:extLst>
                  <a:ext uri="{0D108BD9-81ED-4DB2-BD59-A6C34878D82A}">
                    <a16:rowId xmlns:a16="http://schemas.microsoft.com/office/drawing/2014/main" val="339506831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1" dirty="0">
                          <a:latin typeface="Trebuchet MS"/>
                          <a:cs typeface="Trebuchet MS"/>
                        </a:rPr>
                        <a:t>Improvements? </a:t>
                      </a:r>
                    </a:p>
                  </a:txBody>
                  <a:tcPr/>
                </a:tc>
                <a:tc>
                  <a:txBody>
                    <a:bodyPr/>
                    <a:lstStyle/>
                    <a:p>
                      <a:r>
                        <a:rPr lang="en-US" sz="1000" dirty="0"/>
                        <a:t>The market for applications for ordering construction services and home design solutions will continue to grow along with advances in digital technology in the Potential to expand </a:t>
                      </a:r>
                      <a:r>
                        <a:rPr lang="en-US" sz="1000" dirty="0" err="1"/>
                        <a:t>th</a:t>
                      </a:r>
                      <a:endParaRPr lang="en-US" sz="1000" dirty="0"/>
                    </a:p>
                  </a:txBody>
                  <a:tcPr/>
                </a:tc>
                <a:extLst>
                  <a:ext uri="{0D108BD9-81ED-4DB2-BD59-A6C34878D82A}">
                    <a16:rowId xmlns:a16="http://schemas.microsoft.com/office/drawing/2014/main" val="347086130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spc="21" dirty="0">
                          <a:latin typeface="Trebuchet MS"/>
                          <a:cs typeface="Trebuchet MS"/>
                        </a:rPr>
                        <a:t>Performance</a:t>
                      </a:r>
                      <a:r>
                        <a:rPr lang="en-US" sz="1000" spc="15" dirty="0">
                          <a:latin typeface="Trebuchet MS"/>
                          <a:cs typeface="Trebuchet MS"/>
                        </a:rPr>
                        <a:t>?</a:t>
                      </a:r>
                      <a:endParaRPr lang="en-ID" sz="1000" spc="21" dirty="0">
                        <a:latin typeface="Trebuchet MS"/>
                        <a:cs typeface="Trebuchet MS"/>
                      </a:endParaRPr>
                    </a:p>
                  </a:txBody>
                  <a:tcPr/>
                </a:tc>
                <a:tc>
                  <a:txBody>
                    <a:bodyPr/>
                    <a:lstStyle/>
                    <a:p>
                      <a:r>
                        <a:rPr lang="en-US" sz="1000" dirty="0" err="1"/>
                        <a:t>otential</a:t>
                      </a:r>
                      <a:r>
                        <a:rPr lang="en-US" sz="1000" dirty="0"/>
                        <a:t> to expand the range of applications to areas with minimal development construction industry where construction and home design services are needed</a:t>
                      </a:r>
                    </a:p>
                  </a:txBody>
                  <a:tcPr/>
                </a:tc>
                <a:extLst>
                  <a:ext uri="{0D108BD9-81ED-4DB2-BD59-A6C34878D82A}">
                    <a16:rowId xmlns:a16="http://schemas.microsoft.com/office/drawing/2014/main" val="83732721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Opportunities?</a:t>
                      </a:r>
                      <a:endParaRPr lang="en-ID" sz="1000" dirty="0">
                        <a:latin typeface="Trebuchet MS"/>
                        <a:cs typeface="Trebuchet MS"/>
                      </a:endParaRPr>
                    </a:p>
                  </a:txBody>
                  <a:tcPr/>
                </a:tc>
                <a:tc>
                  <a:txBody>
                    <a:bodyPr/>
                    <a:lstStyle/>
                    <a:p>
                      <a:r>
                        <a:rPr lang="en-US" sz="1000" dirty="0"/>
                        <a:t>Established a partnership with Building Stores to provide users with direct access to purchase their materials</a:t>
                      </a:r>
                    </a:p>
                  </a:txBody>
                  <a:tcPr/>
                </a:tc>
                <a:extLst>
                  <a:ext uri="{0D108BD9-81ED-4DB2-BD59-A6C34878D82A}">
                    <a16:rowId xmlns:a16="http://schemas.microsoft.com/office/drawing/2014/main" val="416479088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40" dirty="0">
                          <a:latin typeface="Trebuchet MS"/>
                          <a:cs typeface="Trebuchet MS"/>
                        </a:rPr>
                        <a:t>Consumer</a:t>
                      </a:r>
                      <a:r>
                        <a:rPr lang="en-ID" sz="1000" spc="-49" dirty="0">
                          <a:latin typeface="Trebuchet MS"/>
                          <a:cs typeface="Trebuchet MS"/>
                        </a:rPr>
                        <a:t> </a:t>
                      </a:r>
                      <a:r>
                        <a:rPr lang="en-ID" sz="1000" spc="15" dirty="0">
                          <a:latin typeface="Trebuchet MS"/>
                          <a:cs typeface="Trebuchet MS"/>
                        </a:rPr>
                        <a:t>behavior?  </a:t>
                      </a:r>
                    </a:p>
                  </a:txBody>
                  <a:tcPr/>
                </a:tc>
                <a:tc>
                  <a:txBody>
                    <a:bodyPr/>
                    <a:lstStyle/>
                    <a:p>
                      <a:r>
                        <a:rPr lang="en-US" sz="1000" dirty="0"/>
                        <a:t>Offers additional services such as repairs to each building unit with many discounts</a:t>
                      </a:r>
                    </a:p>
                  </a:txBody>
                  <a:tcPr/>
                </a:tc>
                <a:extLst>
                  <a:ext uri="{0D108BD9-81ED-4DB2-BD59-A6C34878D82A}">
                    <a16:rowId xmlns:a16="http://schemas.microsoft.com/office/drawing/2014/main" val="62029044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55" dirty="0">
                          <a:latin typeface="Trebuchet MS"/>
                          <a:cs typeface="Trebuchet MS"/>
                        </a:rPr>
                        <a:t> </a:t>
                      </a:r>
                      <a:r>
                        <a:rPr lang="en-ID" sz="1000" dirty="0">
                          <a:latin typeface="Trebuchet MS"/>
                          <a:cs typeface="Trebuchet MS"/>
                        </a:rPr>
                        <a:t>factors?</a:t>
                      </a:r>
                    </a:p>
                  </a:txBody>
                  <a:tcPr/>
                </a:tc>
                <a:tc>
                  <a:txBody>
                    <a:bodyPr/>
                    <a:lstStyle/>
                    <a:p>
                      <a:r>
                        <a:rPr lang="en-US" sz="1000" dirty="0"/>
                        <a:t>Target specific market segments such as home renovation projects, commercial construction, or green construction projects to meet specific user needs.</a:t>
                      </a:r>
                    </a:p>
                  </a:txBody>
                  <a:tcPr/>
                </a:tc>
                <a:extLst>
                  <a:ext uri="{0D108BD9-81ED-4DB2-BD59-A6C34878D82A}">
                    <a16:rowId xmlns:a16="http://schemas.microsoft.com/office/drawing/2014/main" val="1415804519"/>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64" dirty="0">
                          <a:solidFill>
                            <a:schemeClr val="bg1"/>
                          </a:solidFill>
                          <a:latin typeface="Trebuchet MS"/>
                          <a:cs typeface="Trebuchet MS"/>
                        </a:rPr>
                        <a:t>Threats</a:t>
                      </a:r>
                      <a:endParaRPr lang="en-ID" sz="1000" dirty="0">
                        <a:solidFill>
                          <a:schemeClr val="bg1"/>
                        </a:solidFill>
                        <a:latin typeface="Trebuchet MS"/>
                        <a:cs typeface="Trebuchet MS"/>
                      </a:endParaRPr>
                    </a:p>
                  </a:txBody>
                  <a:tcPr>
                    <a:solidFill>
                      <a:schemeClr val="accent2"/>
                    </a:solidFill>
                  </a:tcPr>
                </a:tc>
                <a:tc>
                  <a:txBody>
                    <a:bodyPr/>
                    <a:lstStyle/>
                    <a:p>
                      <a:endParaRPr lang="en-US" sz="1000" dirty="0">
                        <a:solidFill>
                          <a:schemeClr val="bg1"/>
                        </a:solidFill>
                      </a:endParaRPr>
                    </a:p>
                  </a:txBody>
                  <a:tcPr>
                    <a:solidFill>
                      <a:schemeClr val="accent2"/>
                    </a:solidFill>
                  </a:tcPr>
                </a:tc>
                <a:extLst>
                  <a:ext uri="{0D108BD9-81ED-4DB2-BD59-A6C34878D82A}">
                    <a16:rowId xmlns:a16="http://schemas.microsoft.com/office/drawing/2014/main" val="4066258499"/>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External</a:t>
                      </a:r>
                      <a:r>
                        <a:rPr lang="en-ID" sz="1000" spc="-49" dirty="0">
                          <a:latin typeface="Trebuchet MS"/>
                          <a:cs typeface="Trebuchet MS"/>
                        </a:rPr>
                        <a:t> </a:t>
                      </a:r>
                      <a:r>
                        <a:rPr lang="en-ID" sz="1000" spc="6" dirty="0">
                          <a:latin typeface="Trebuchet MS"/>
                          <a:cs typeface="Trebuchet MS"/>
                        </a:rPr>
                        <a:t>trouble?  </a:t>
                      </a:r>
                    </a:p>
                  </a:txBody>
                  <a:tcPr/>
                </a:tc>
                <a:tc>
                  <a:txBody>
                    <a:bodyPr/>
                    <a:lstStyle/>
                    <a:p>
                      <a:r>
                        <a:rPr lang="en-US" sz="1000" dirty="0"/>
                        <a:t>The presence of superior competitors with similar solutions can influence the development and acceptance of applications</a:t>
                      </a:r>
                    </a:p>
                  </a:txBody>
                  <a:tcPr/>
                </a:tc>
                <a:extLst>
                  <a:ext uri="{0D108BD9-81ED-4DB2-BD59-A6C34878D82A}">
                    <a16:rowId xmlns:a16="http://schemas.microsoft.com/office/drawing/2014/main" val="1762829681"/>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obstacles?</a:t>
                      </a:r>
                      <a:endParaRPr lang="en-ID" sz="1000" dirty="0">
                        <a:latin typeface="Trebuchet MS"/>
                        <a:cs typeface="Trebuchet MS"/>
                      </a:endParaRPr>
                    </a:p>
                  </a:txBody>
                  <a:tcPr/>
                </a:tc>
                <a:tc>
                  <a:txBody>
                    <a:bodyPr/>
                    <a:lstStyle/>
                    <a:p>
                      <a:r>
                        <a:rPr lang="en-US" sz="1000" dirty="0"/>
                        <a:t>There are competitors who have the same uniqueness as this application </a:t>
                      </a:r>
                    </a:p>
                  </a:txBody>
                  <a:tcPr/>
                </a:tc>
                <a:extLst>
                  <a:ext uri="{0D108BD9-81ED-4DB2-BD59-A6C34878D82A}">
                    <a16:rowId xmlns:a16="http://schemas.microsoft.com/office/drawing/2014/main" val="1111557037"/>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1" dirty="0">
                          <a:latin typeface="Trebuchet MS"/>
                          <a:cs typeface="Trebuchet MS"/>
                        </a:rPr>
                        <a:t>Trends?</a:t>
                      </a:r>
                      <a:endParaRPr lang="en-ID" sz="1000" dirty="0">
                        <a:latin typeface="Trebuchet MS"/>
                        <a:cs typeface="Trebuchet MS"/>
                      </a:endParaRPr>
                    </a:p>
                  </a:txBody>
                  <a:tcPr/>
                </a:tc>
                <a:tc>
                  <a:txBody>
                    <a:bodyPr/>
                    <a:lstStyle/>
                    <a:p>
                      <a:r>
                        <a:rPr lang="en-US" sz="1000" dirty="0"/>
                        <a:t>Registered builders not meeting quality standards creates a risk to user satisfaction</a:t>
                      </a:r>
                    </a:p>
                  </a:txBody>
                  <a:tcPr/>
                </a:tc>
                <a:extLst>
                  <a:ext uri="{0D108BD9-81ED-4DB2-BD59-A6C34878D82A}">
                    <a16:rowId xmlns:a16="http://schemas.microsoft.com/office/drawing/2014/main" val="287700407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79" dirty="0">
                          <a:latin typeface="Trebuchet MS"/>
                          <a:cs typeface="Trebuchet MS"/>
                        </a:rPr>
                        <a:t> </a:t>
                      </a:r>
                      <a:r>
                        <a:rPr lang="en-ID" sz="1000" dirty="0">
                          <a:latin typeface="Trebuchet MS"/>
                          <a:cs typeface="Trebuchet MS"/>
                        </a:rPr>
                        <a:t>factors?</a:t>
                      </a:r>
                    </a:p>
                  </a:txBody>
                  <a:tcPr/>
                </a:tc>
                <a:tc>
                  <a:txBody>
                    <a:bodyPr/>
                    <a:lstStyle/>
                    <a:p>
                      <a:r>
                        <a:rPr lang="en-US" sz="1000" dirty="0"/>
                        <a:t>Users who are dissatisfied with the services provided can switch to competing applications.</a:t>
                      </a:r>
                    </a:p>
                  </a:txBody>
                  <a:tcPr/>
                </a:tc>
                <a:extLst>
                  <a:ext uri="{0D108BD9-81ED-4DB2-BD59-A6C34878D82A}">
                    <a16:rowId xmlns:a16="http://schemas.microsoft.com/office/drawing/2014/main" val="288928359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143000" y="1123352"/>
            <a:ext cx="557877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Competitor</a:t>
            </a:r>
          </a:p>
        </p:txBody>
      </p:sp>
      <p:sp>
        <p:nvSpPr>
          <p:cNvPr id="8" name="object 8"/>
          <p:cNvSpPr txBox="1"/>
          <p:nvPr/>
        </p:nvSpPr>
        <p:spPr>
          <a:xfrm>
            <a:off x="1166446" y="2367938"/>
            <a:ext cx="1759584"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DIRECT COMPETITION</a:t>
            </a:r>
          </a:p>
        </p:txBody>
      </p:sp>
      <p:sp>
        <p:nvSpPr>
          <p:cNvPr id="9" name="object 9"/>
          <p:cNvSpPr txBox="1"/>
          <p:nvPr/>
        </p:nvSpPr>
        <p:spPr>
          <a:xfrm>
            <a:off x="1191565" y="5231353"/>
            <a:ext cx="122174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USER REVIEWS</a:t>
            </a:r>
          </a:p>
        </p:txBody>
      </p:sp>
      <p:sp>
        <p:nvSpPr>
          <p:cNvPr id="16" name="object 16"/>
          <p:cNvSpPr txBox="1"/>
          <p:nvPr/>
        </p:nvSpPr>
        <p:spPr>
          <a:xfrm>
            <a:off x="5738446" y="2367938"/>
            <a:ext cx="1929763"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INDIRECT COMPETITION</a:t>
            </a:r>
          </a:p>
        </p:txBody>
      </p:sp>
      <p:grpSp>
        <p:nvGrpSpPr>
          <p:cNvPr id="35" name="object 35"/>
          <p:cNvGrpSpPr/>
          <p:nvPr/>
        </p:nvGrpSpPr>
        <p:grpSpPr>
          <a:xfrm>
            <a:off x="8053706" y="915670"/>
            <a:ext cx="1014094" cy="532130"/>
            <a:chOff x="5981713" y="1414963"/>
            <a:chExt cx="1014094" cy="532130"/>
          </a:xfrm>
        </p:grpSpPr>
        <p:sp>
          <p:nvSpPr>
            <p:cNvPr id="36" name="object 36"/>
            <p:cNvSpPr/>
            <p:nvPr/>
          </p:nvSpPr>
          <p:spPr>
            <a:xfrm>
              <a:off x="6163544" y="15967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4" y="1497"/>
                  </a:lnTo>
                  <a:lnTo>
                    <a:pt x="826069" y="5579"/>
                  </a:lnTo>
                  <a:lnTo>
                    <a:pt x="830151" y="11634"/>
                  </a:lnTo>
                  <a:lnTo>
                    <a:pt x="831648" y="19048"/>
                  </a:lnTo>
                  <a:lnTo>
                    <a:pt x="831648" y="331063"/>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37" name="object 37"/>
            <p:cNvSpPr/>
            <p:nvPr/>
          </p:nvSpPr>
          <p:spPr>
            <a:xfrm>
              <a:off x="5981713" y="141496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8" name="object 38"/>
            <p:cNvPicPr/>
            <p:nvPr/>
          </p:nvPicPr>
          <p:blipFill>
            <a:blip r:embed="rId2" cstate="print"/>
            <a:stretch>
              <a:fillRect/>
            </a:stretch>
          </p:blipFill>
          <p:spPr>
            <a:xfrm>
              <a:off x="6144591" y="1505450"/>
              <a:ext cx="108584" cy="165592"/>
            </a:xfrm>
            <a:prstGeom prst="rect">
              <a:avLst/>
            </a:prstGeom>
          </p:spPr>
        </p:pic>
      </p:grpSp>
      <p:sp>
        <p:nvSpPr>
          <p:cNvPr id="40" name="TextBox 39">
            <a:extLst>
              <a:ext uri="{FF2B5EF4-FFF2-40B4-BE49-F238E27FC236}">
                <a16:creationId xmlns:a16="http://schemas.microsoft.com/office/drawing/2014/main" id="{5EA8F5B7-9731-70D3-FAFE-BD1890DF1F33}"/>
              </a:ext>
            </a:extLst>
          </p:cNvPr>
          <p:cNvSpPr txBox="1"/>
          <p:nvPr/>
        </p:nvSpPr>
        <p:spPr>
          <a:xfrm>
            <a:off x="1166446" y="2686494"/>
            <a:ext cx="3329354" cy="369332"/>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Gravel</a:t>
            </a:r>
          </a:p>
        </p:txBody>
      </p:sp>
      <p:sp>
        <p:nvSpPr>
          <p:cNvPr id="41" name="TextBox 40">
            <a:extLst>
              <a:ext uri="{FF2B5EF4-FFF2-40B4-BE49-F238E27FC236}">
                <a16:creationId xmlns:a16="http://schemas.microsoft.com/office/drawing/2014/main" id="{4EB83168-2B40-BBD3-6554-2AADEEEFB194}"/>
              </a:ext>
            </a:extLst>
          </p:cNvPr>
          <p:cNvSpPr txBox="1"/>
          <p:nvPr/>
        </p:nvSpPr>
        <p:spPr>
          <a:xfrm>
            <a:off x="5738446" y="2671427"/>
            <a:ext cx="3329354" cy="1200329"/>
          </a:xfrm>
          <a:prstGeom prst="rect">
            <a:avLst/>
          </a:prstGeom>
          <a:noFill/>
          <a:ln>
            <a:solidFill>
              <a:schemeClr val="tx1"/>
            </a:solidFill>
          </a:ln>
        </p:spPr>
        <p:txBody>
          <a:bodyPr wrap="square" rtlCol="0">
            <a:spAutoFit/>
          </a:bodyPr>
          <a:lstStyle/>
          <a:p>
            <a:pPr marL="342900" indent="-342900">
              <a:buFont typeface="+mj-lt"/>
              <a:buAutoNum type="arabicPeriod"/>
            </a:pPr>
            <a:r>
              <a:rPr lang="en-US" dirty="0" err="1"/>
              <a:t>Kanggo</a:t>
            </a:r>
            <a:endParaRPr lang="en-US" dirty="0"/>
          </a:p>
          <a:p>
            <a:pPr marL="342900" indent="-342900">
              <a:buFont typeface="+mj-lt"/>
              <a:buAutoNum type="arabicPeriod"/>
            </a:pPr>
            <a:r>
              <a:rPr lang="en-US" dirty="0"/>
              <a:t> </a:t>
            </a:r>
            <a:r>
              <a:rPr lang="en-US" dirty="0" err="1"/>
              <a:t>Sejasa</a:t>
            </a:r>
            <a:endParaRPr lang="en-US" dirty="0"/>
          </a:p>
          <a:p>
            <a:pPr marL="342900" indent="-342900">
              <a:buFont typeface="+mj-lt"/>
              <a:buAutoNum type="arabicPeriod"/>
            </a:pPr>
            <a:r>
              <a:rPr lang="en-US" dirty="0"/>
              <a:t> </a:t>
            </a:r>
            <a:r>
              <a:rPr lang="en-US" dirty="0" err="1"/>
              <a:t>Seekmi</a:t>
            </a:r>
            <a:endParaRPr lang="en-US" dirty="0"/>
          </a:p>
          <a:p>
            <a:pPr marL="342900" indent="-342900">
              <a:buFont typeface="+mj-lt"/>
              <a:buAutoNum type="arabicPeriod"/>
            </a:pPr>
            <a:r>
              <a:rPr lang="en-US" dirty="0"/>
              <a:t> Ayorenovasi.com</a:t>
            </a:r>
          </a:p>
        </p:txBody>
      </p:sp>
      <p:sp>
        <p:nvSpPr>
          <p:cNvPr id="43" name="TextBox 42">
            <a:extLst>
              <a:ext uri="{FF2B5EF4-FFF2-40B4-BE49-F238E27FC236}">
                <a16:creationId xmlns:a16="http://schemas.microsoft.com/office/drawing/2014/main" id="{02DE9760-1B91-FBD0-B218-D88D500C4AF4}"/>
              </a:ext>
            </a:extLst>
          </p:cNvPr>
          <p:cNvSpPr txBox="1"/>
          <p:nvPr/>
        </p:nvSpPr>
        <p:spPr>
          <a:xfrm>
            <a:off x="1143000" y="5959200"/>
            <a:ext cx="7924800" cy="2031325"/>
          </a:xfrm>
          <a:prstGeom prst="rect">
            <a:avLst/>
          </a:prstGeom>
          <a:noFill/>
          <a:ln>
            <a:solidFill>
              <a:schemeClr val="tx1"/>
            </a:solidFill>
          </a:ln>
        </p:spPr>
        <p:txBody>
          <a:bodyPr wrap="square" rtlCol="0">
            <a:spAutoFit/>
          </a:bodyPr>
          <a:lstStyle/>
          <a:p>
            <a:r>
              <a:rPr lang="en-US"/>
              <a:t>The direct and indirect view of the application for ordering construction services with the "Libusier" house building design is that there are still deficiencies in the quality of the construction workers because they are not very skilled in handling the project being carried out. That way there must be a mechanism to verify the qualifications and experience of builders before they register. So that the builders produced from this application are the builders of choice with the expected work results and satisfying customers </a:t>
            </a:r>
            <a:endParaRPr lang="en-US" dirty="0"/>
          </a:p>
        </p:txBody>
      </p:sp>
      <p:sp>
        <p:nvSpPr>
          <p:cNvPr id="11" name="Slide Number Placeholder 10">
            <a:extLst>
              <a:ext uri="{FF2B5EF4-FFF2-40B4-BE49-F238E27FC236}">
                <a16:creationId xmlns:a16="http://schemas.microsoft.com/office/drawing/2014/main" id="{C6616529-3618-1495-60AA-69EC9D76C1DF}"/>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11</a:t>
            </a:fld>
            <a:r>
              <a:rPr spc="-94" dirty="0"/>
              <a:t> </a:t>
            </a:r>
            <a:r>
              <a:rPr spc="-6" dirty="0"/>
              <a:t>fr</a:t>
            </a:r>
            <a:r>
              <a:rPr spc="70" dirty="0"/>
              <a:t>o</a:t>
            </a:r>
            <a:r>
              <a:rPr spc="106" dirty="0"/>
              <a:t>m</a:t>
            </a:r>
            <a:r>
              <a:rPr spc="-94" dirty="0"/>
              <a:t> </a:t>
            </a:r>
            <a:r>
              <a:rPr lang="en-US" u="sng" spc="-94"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55715" y="1123352"/>
            <a:ext cx="5941008"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Hypotheses</a:t>
            </a:r>
          </a:p>
        </p:txBody>
      </p:sp>
      <p:sp>
        <p:nvSpPr>
          <p:cNvPr id="4" name="object 4"/>
          <p:cNvSpPr txBox="1"/>
          <p:nvPr/>
        </p:nvSpPr>
        <p:spPr>
          <a:xfrm>
            <a:off x="1071706" y="2431757"/>
            <a:ext cx="2261871" cy="197618"/>
          </a:xfrm>
          <a:prstGeom prst="rect">
            <a:avLst/>
          </a:prstGeom>
        </p:spPr>
        <p:txBody>
          <a:bodyPr vert="horz" wrap="square" lIns="0" tIns="12700" rIns="0" bIns="0" rtlCol="0">
            <a:spAutoFit/>
          </a:bodyPr>
          <a:lstStyle/>
          <a:p>
            <a:pPr marL="12701">
              <a:spcBef>
                <a:spcPts val="100"/>
              </a:spcBef>
              <a:tabLst>
                <a:tab pos="1378051" algn="l"/>
              </a:tabLst>
            </a:pPr>
            <a:r>
              <a:rPr sz="1201" dirty="0">
                <a:latin typeface="Verdana"/>
                <a:cs typeface="Verdana"/>
              </a:rPr>
              <a:t>HYPOTHESES	PERSONAS</a:t>
            </a:r>
          </a:p>
        </p:txBody>
      </p:sp>
      <p:sp>
        <p:nvSpPr>
          <p:cNvPr id="5" name="object 5"/>
          <p:cNvSpPr txBox="1"/>
          <p:nvPr/>
        </p:nvSpPr>
        <p:spPr>
          <a:xfrm>
            <a:off x="4837418" y="2431757"/>
            <a:ext cx="115443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EXPLANATION</a:t>
            </a:r>
          </a:p>
        </p:txBody>
      </p:sp>
      <p:grpSp>
        <p:nvGrpSpPr>
          <p:cNvPr id="49" name="object 49"/>
          <p:cNvGrpSpPr/>
          <p:nvPr/>
        </p:nvGrpSpPr>
        <p:grpSpPr>
          <a:xfrm>
            <a:off x="8053706" y="915670"/>
            <a:ext cx="1014094" cy="532130"/>
            <a:chOff x="8267653" y="1751191"/>
            <a:chExt cx="1014094" cy="532130"/>
          </a:xfrm>
        </p:grpSpPr>
        <p:sp>
          <p:nvSpPr>
            <p:cNvPr id="50" name="object 50"/>
            <p:cNvSpPr/>
            <p:nvPr/>
          </p:nvSpPr>
          <p:spPr>
            <a:xfrm>
              <a:off x="8449484" y="1933022"/>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10</a:t>
              </a:r>
              <a:endParaRPr sz="2000" dirty="0"/>
            </a:p>
          </p:txBody>
        </p:sp>
        <p:sp>
          <p:nvSpPr>
            <p:cNvPr id="51" name="object 51"/>
            <p:cNvSpPr/>
            <p:nvPr/>
          </p:nvSpPr>
          <p:spPr>
            <a:xfrm>
              <a:off x="8267653" y="175119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2" name="object 52"/>
            <p:cNvPicPr/>
            <p:nvPr/>
          </p:nvPicPr>
          <p:blipFill>
            <a:blip r:embed="rId2" cstate="print"/>
            <a:stretch>
              <a:fillRect/>
            </a:stretch>
          </p:blipFill>
          <p:spPr>
            <a:xfrm>
              <a:off x="8430530" y="1841679"/>
              <a:ext cx="108584" cy="165592"/>
            </a:xfrm>
            <a:prstGeom prst="rect">
              <a:avLst/>
            </a:prstGeom>
          </p:spPr>
        </p:pic>
      </p:grpSp>
      <p:sp>
        <p:nvSpPr>
          <p:cNvPr id="54" name="TextBox 53">
            <a:extLst>
              <a:ext uri="{FF2B5EF4-FFF2-40B4-BE49-F238E27FC236}">
                <a16:creationId xmlns:a16="http://schemas.microsoft.com/office/drawing/2014/main" id="{70491D80-0ABF-CF40-8D90-ED1C2273720D}"/>
              </a:ext>
            </a:extLst>
          </p:cNvPr>
          <p:cNvSpPr txBox="1"/>
          <p:nvPr/>
        </p:nvSpPr>
        <p:spPr>
          <a:xfrm>
            <a:off x="1138434" y="2712941"/>
            <a:ext cx="1064208" cy="1754326"/>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HPS 1 </a:t>
            </a:r>
          </a:p>
          <a:p>
            <a:pPr marL="342900" indent="-342900">
              <a:buFont typeface="+mj-lt"/>
              <a:buAutoNum type="arabicPeriod"/>
            </a:pPr>
            <a:r>
              <a:rPr lang="en-US" dirty="0"/>
              <a:t>HPS 2</a:t>
            </a:r>
          </a:p>
          <a:p>
            <a:pPr marL="342900" indent="-342900">
              <a:buFont typeface="+mj-lt"/>
              <a:buAutoNum type="arabicPeriod"/>
            </a:pPr>
            <a:r>
              <a:rPr lang="en-US" dirty="0"/>
              <a:t>HPS 3  </a:t>
            </a:r>
          </a:p>
          <a:p>
            <a:pPr marL="342900" indent="-342900">
              <a:buFont typeface="+mj-lt"/>
              <a:buAutoNum type="arabicPeriod"/>
            </a:pPr>
            <a:r>
              <a:rPr lang="en-US" dirty="0"/>
              <a:t>HPS 4</a:t>
            </a:r>
          </a:p>
          <a:p>
            <a:pPr marL="342900" indent="-342900">
              <a:buFont typeface="+mj-lt"/>
              <a:buAutoNum type="arabicPeriod"/>
            </a:pPr>
            <a:r>
              <a:rPr lang="en-US" dirty="0"/>
              <a:t>HPS 5 </a:t>
            </a:r>
          </a:p>
          <a:p>
            <a:pPr marL="342900" indent="-342900">
              <a:buFont typeface="+mj-lt"/>
              <a:buAutoNum type="arabicPeriod"/>
            </a:pPr>
            <a:endParaRPr lang="en-US" dirty="0"/>
          </a:p>
        </p:txBody>
      </p:sp>
      <p:sp>
        <p:nvSpPr>
          <p:cNvPr id="55" name="TextBox 54">
            <a:extLst>
              <a:ext uri="{FF2B5EF4-FFF2-40B4-BE49-F238E27FC236}">
                <a16:creationId xmlns:a16="http://schemas.microsoft.com/office/drawing/2014/main" id="{23BDDF1D-BC54-31D5-B11A-7C46605E2C32}"/>
              </a:ext>
            </a:extLst>
          </p:cNvPr>
          <p:cNvSpPr txBox="1"/>
          <p:nvPr/>
        </p:nvSpPr>
        <p:spPr>
          <a:xfrm>
            <a:off x="2421498" y="2687503"/>
            <a:ext cx="2261871"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a:t>
            </a:r>
            <a:r>
              <a:rPr lang="en-US" dirty="0" err="1"/>
              <a:t>Meylinda</a:t>
            </a:r>
            <a:endParaRPr lang="en-US" dirty="0"/>
          </a:p>
          <a:p>
            <a:pPr marL="342900" indent="-342900">
              <a:buFont typeface="+mj-lt"/>
              <a:buAutoNum type="arabicPeriod"/>
            </a:pPr>
            <a:r>
              <a:rPr lang="en-US" dirty="0"/>
              <a:t> </a:t>
            </a:r>
            <a:r>
              <a:rPr lang="en-US" dirty="0" err="1"/>
              <a:t>Anang</a:t>
            </a:r>
            <a:endParaRPr lang="en-US" dirty="0"/>
          </a:p>
          <a:p>
            <a:pPr marL="342900" indent="-342900">
              <a:buFont typeface="+mj-lt"/>
              <a:buAutoNum type="arabicPeriod"/>
            </a:pPr>
            <a:r>
              <a:rPr lang="en-US" dirty="0"/>
              <a:t> Rudi</a:t>
            </a:r>
          </a:p>
          <a:p>
            <a:pPr marL="342900" indent="-342900">
              <a:buFont typeface="+mj-lt"/>
              <a:buAutoNum type="arabicPeriod"/>
            </a:pPr>
            <a:r>
              <a:rPr lang="en-US" dirty="0"/>
              <a:t> Yoga</a:t>
            </a:r>
          </a:p>
          <a:p>
            <a:pPr marL="342900" indent="-342900">
              <a:buFont typeface="+mj-lt"/>
              <a:buAutoNum type="arabicPeriod"/>
            </a:pPr>
            <a:r>
              <a:rPr lang="en-US" dirty="0"/>
              <a:t> </a:t>
            </a:r>
            <a:r>
              <a:rPr lang="en-US" dirty="0" err="1"/>
              <a:t>Hafidz</a:t>
            </a:r>
            <a:endParaRPr lang="en-US" dirty="0"/>
          </a:p>
        </p:txBody>
      </p:sp>
      <p:sp>
        <p:nvSpPr>
          <p:cNvPr id="56" name="TextBox 55">
            <a:extLst>
              <a:ext uri="{FF2B5EF4-FFF2-40B4-BE49-F238E27FC236}">
                <a16:creationId xmlns:a16="http://schemas.microsoft.com/office/drawing/2014/main" id="{5D5D7CD8-334A-A8BF-CE29-2B2BCDCCC556}"/>
              </a:ext>
            </a:extLst>
          </p:cNvPr>
          <p:cNvSpPr txBox="1"/>
          <p:nvPr/>
        </p:nvSpPr>
        <p:spPr>
          <a:xfrm>
            <a:off x="4859372" y="2674908"/>
            <a:ext cx="5046628" cy="4401205"/>
          </a:xfrm>
          <a:prstGeom prst="rect">
            <a:avLst/>
          </a:prstGeom>
          <a:noFill/>
          <a:ln>
            <a:solidFill>
              <a:schemeClr val="tx1"/>
            </a:solidFill>
          </a:ln>
        </p:spPr>
        <p:txBody>
          <a:bodyPr wrap="square" rtlCol="0">
            <a:spAutoFit/>
          </a:bodyPr>
          <a:lstStyle/>
          <a:p>
            <a:pPr marL="342900" indent="-342900">
              <a:buFont typeface="+mj-lt"/>
              <a:buAutoNum type="arabicPeriod"/>
            </a:pPr>
            <a:r>
              <a:rPr lang="en-US" sz="1400" dirty="0"/>
              <a:t>A civil servant who wants to build his private house, he needs the help of an application that can find construction workers with good quality according to his portfolio, he also wants a platform that provides furniture in collaboration with several well-known partners. </a:t>
            </a:r>
          </a:p>
          <a:p>
            <a:pPr marL="342900" indent="-342900">
              <a:buFont typeface="+mj-lt"/>
              <a:buAutoNum type="arabicPeriod"/>
            </a:pPr>
            <a:r>
              <a:rPr lang="en-US" sz="1400" dirty="0"/>
              <a:t>A private worker who is building his dream house. He wanted to make a house according to his desired needs and made plans with a builder which was easy with just an application </a:t>
            </a:r>
          </a:p>
          <a:p>
            <a:pPr marL="342900" indent="-342900">
              <a:buFont typeface="+mj-lt"/>
              <a:buAutoNum type="arabicPeriod"/>
            </a:pPr>
            <a:r>
              <a:rPr lang="en-US" sz="1400" dirty="0"/>
              <a:t> A construction worker who wants to expand his client reach. He was looking for an app that could market his skills and get access to new projects.</a:t>
            </a:r>
          </a:p>
          <a:p>
            <a:pPr marL="342900" indent="-342900">
              <a:buFont typeface="+mj-lt"/>
              <a:buAutoNum type="arabicPeriod"/>
            </a:pPr>
            <a:r>
              <a:rPr lang="en-US" sz="1400" dirty="0"/>
              <a:t> A young shipboard worker has just bought a house and wants to do major renovations. He was looking for an app that could help him find a trustworthy builder with a strong portfolio to help renovate his dream home into a reality</a:t>
            </a:r>
          </a:p>
          <a:p>
            <a:pPr marL="342900" indent="-342900">
              <a:buFont typeface="+mj-lt"/>
              <a:buAutoNum type="arabicPeriod"/>
            </a:pPr>
            <a:r>
              <a:rPr lang="en-US" sz="1400" dirty="0"/>
              <a:t> A small entrepreneur who wants to continue his parents' business by building a new office for his business. But he needed design help to ensure that the space suited his needs. He is looking for an application that has features for designing a house along with ordering construction services</a:t>
            </a:r>
          </a:p>
        </p:txBody>
      </p:sp>
      <p:sp>
        <p:nvSpPr>
          <p:cNvPr id="11" name="Slide Number Placeholder 10">
            <a:extLst>
              <a:ext uri="{FF2B5EF4-FFF2-40B4-BE49-F238E27FC236}">
                <a16:creationId xmlns:a16="http://schemas.microsoft.com/office/drawing/2014/main" id="{AD1E2500-1579-4AA5-7D11-801DED9DDB72}"/>
              </a:ext>
            </a:extLst>
          </p:cNvPr>
          <p:cNvSpPr>
            <a:spLocks noGrp="1"/>
          </p:cNvSpPr>
          <p:nvPr>
            <p:ph type="sldNum" sz="quarter" idx="7"/>
          </p:nvPr>
        </p:nvSpPr>
        <p:spPr>
          <a:xfrm>
            <a:off x="4126219"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12</a:t>
            </a:fld>
            <a:r>
              <a:rPr spc="-94" dirty="0"/>
              <a:t> </a:t>
            </a:r>
            <a:r>
              <a:rPr spc="-6" dirty="0"/>
              <a:t>fr</a:t>
            </a:r>
            <a:r>
              <a:rPr spc="70" dirty="0"/>
              <a:t>o</a:t>
            </a:r>
            <a:r>
              <a:rPr spc="106" dirty="0"/>
              <a:t>m</a:t>
            </a:r>
            <a:r>
              <a:rPr spc="-94" dirty="0"/>
              <a:t> </a:t>
            </a:r>
            <a:r>
              <a:rPr lang="en-US" spc="-94" dirty="0"/>
              <a:t>1 </a:t>
            </a:r>
            <a:r>
              <a:rPr u="sng" dirty="0">
                <a:uFill>
                  <a:solidFill>
                    <a:srgbClr val="000000"/>
                  </a:solidFill>
                </a:uFill>
                <a:latin typeface="Times New Roman"/>
                <a:cs typeface="Times New Roman"/>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63670" y="1123352"/>
            <a:ext cx="471895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Hypotheses Explanation</a:t>
            </a:r>
          </a:p>
        </p:txBody>
      </p:sp>
      <p:grpSp>
        <p:nvGrpSpPr>
          <p:cNvPr id="21" name="object 21"/>
          <p:cNvGrpSpPr/>
          <p:nvPr/>
        </p:nvGrpSpPr>
        <p:grpSpPr>
          <a:xfrm>
            <a:off x="8074376" y="933335"/>
            <a:ext cx="1014094" cy="532130"/>
            <a:chOff x="6001014" y="777240"/>
            <a:chExt cx="1014094" cy="532130"/>
          </a:xfrm>
        </p:grpSpPr>
        <p:sp>
          <p:nvSpPr>
            <p:cNvPr id="22" name="object 22"/>
            <p:cNvSpPr/>
            <p:nvPr/>
          </p:nvSpPr>
          <p:spPr>
            <a:xfrm>
              <a:off x="6182845" y="959072"/>
              <a:ext cx="831850" cy="350520"/>
            </a:xfrm>
            <a:custGeom>
              <a:avLst/>
              <a:gdLst/>
              <a:ahLst/>
              <a:cxnLst/>
              <a:rect l="l" t="t" r="r" b="b"/>
              <a:pathLst>
                <a:path w="831850" h="350519">
                  <a:moveTo>
                    <a:pt x="812598" y="350111"/>
                  </a:moveTo>
                  <a:lnTo>
                    <a:pt x="19049" y="350111"/>
                  </a:lnTo>
                  <a:lnTo>
                    <a:pt x="11634" y="348614"/>
                  </a:lnTo>
                  <a:lnTo>
                    <a:pt x="5579" y="344532"/>
                  </a:lnTo>
                  <a:lnTo>
                    <a:pt x="1496" y="338477"/>
                  </a:lnTo>
                  <a:lnTo>
                    <a:pt x="0" y="331063"/>
                  </a:lnTo>
                  <a:lnTo>
                    <a:pt x="0" y="19048"/>
                  </a:lnTo>
                  <a:lnTo>
                    <a:pt x="1496" y="11634"/>
                  </a:lnTo>
                  <a:lnTo>
                    <a:pt x="5579" y="5579"/>
                  </a:lnTo>
                  <a:lnTo>
                    <a:pt x="11634" y="1496"/>
                  </a:lnTo>
                  <a:lnTo>
                    <a:pt x="19048" y="0"/>
                  </a:lnTo>
                  <a:lnTo>
                    <a:pt x="812599" y="0"/>
                  </a:lnTo>
                  <a:lnTo>
                    <a:pt x="820013" y="1496"/>
                  </a:lnTo>
                  <a:lnTo>
                    <a:pt x="826069" y="5579"/>
                  </a:lnTo>
                  <a:lnTo>
                    <a:pt x="830151" y="11634"/>
                  </a:lnTo>
                  <a:lnTo>
                    <a:pt x="831648" y="19048"/>
                  </a:lnTo>
                  <a:lnTo>
                    <a:pt x="831648" y="331063"/>
                  </a:lnTo>
                  <a:lnTo>
                    <a:pt x="830151" y="338477"/>
                  </a:lnTo>
                  <a:lnTo>
                    <a:pt x="826069" y="344532"/>
                  </a:lnTo>
                  <a:lnTo>
                    <a:pt x="820013" y="348614"/>
                  </a:lnTo>
                  <a:lnTo>
                    <a:pt x="812598" y="350111"/>
                  </a:lnTo>
                  <a:close/>
                </a:path>
              </a:pathLst>
            </a:custGeom>
            <a:solidFill>
              <a:srgbClr val="F58585"/>
            </a:solidFill>
          </p:spPr>
          <p:txBody>
            <a:bodyPr wrap="square" lIns="0" tIns="0" rIns="0" bIns="0" rtlCol="0"/>
            <a:lstStyle/>
            <a:p>
              <a:pPr algn="ctr"/>
              <a:r>
                <a:rPr lang="en-US" dirty="0"/>
                <a:t>6</a:t>
              </a:r>
              <a:endParaRPr dirty="0"/>
            </a:p>
          </p:txBody>
        </p:sp>
        <p:sp>
          <p:nvSpPr>
            <p:cNvPr id="23" name="object 23"/>
            <p:cNvSpPr/>
            <p:nvPr/>
          </p:nvSpPr>
          <p:spPr>
            <a:xfrm>
              <a:off x="6001014" y="77724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63891" y="867727"/>
              <a:ext cx="108584" cy="165592"/>
            </a:xfrm>
            <a:prstGeom prst="rect">
              <a:avLst/>
            </a:prstGeom>
          </p:spPr>
        </p:pic>
      </p:grpSp>
      <p:sp>
        <p:nvSpPr>
          <p:cNvPr id="26" name="TextBox 25">
            <a:extLst>
              <a:ext uri="{FF2B5EF4-FFF2-40B4-BE49-F238E27FC236}">
                <a16:creationId xmlns:a16="http://schemas.microsoft.com/office/drawing/2014/main" id="{18E7E53B-1BDD-BC3D-0B1B-7FBBAB35A886}"/>
              </a:ext>
            </a:extLst>
          </p:cNvPr>
          <p:cNvSpPr txBox="1"/>
          <p:nvPr/>
        </p:nvSpPr>
        <p:spPr>
          <a:xfrm>
            <a:off x="1163670" y="2667000"/>
            <a:ext cx="7924800" cy="3139321"/>
          </a:xfrm>
          <a:prstGeom prst="rect">
            <a:avLst/>
          </a:prstGeom>
          <a:noFill/>
          <a:ln>
            <a:solidFill>
              <a:schemeClr val="tx1"/>
            </a:solidFill>
          </a:ln>
        </p:spPr>
        <p:txBody>
          <a:bodyPr wrap="square" rtlCol="0">
            <a:spAutoFit/>
          </a:bodyPr>
          <a:lstStyle/>
          <a:p>
            <a:r>
              <a:rPr lang="en-US" dirty="0"/>
              <a:t>Explanation of the Hypothesis resulting from observations of several personas by discussing the "</a:t>
            </a:r>
            <a:r>
              <a:rPr lang="en-US" dirty="0" err="1"/>
              <a:t>Lebusier</a:t>
            </a:r>
            <a:r>
              <a:rPr lang="en-US" dirty="0"/>
              <a:t>" application, namely, solving their dream Home Design. Several personas are interested in this application because they believe that the building design features will help them visualize their construction project better before starting. Ease of communication with users and workers the builder who created them to understand and demonstrate the need project clearly. Providing access to the latest information in construction material information, techniques and other resources that can help users make decisions better in their construction projects. This hypothesis clarifies the basis for planning and measuring applications in the development and launch stages in which the user experience can meet and exceed user expectations.</a:t>
            </a:r>
          </a:p>
        </p:txBody>
      </p:sp>
      <p:sp>
        <p:nvSpPr>
          <p:cNvPr id="9" name="Slide Number Placeholder 8">
            <a:extLst>
              <a:ext uri="{FF2B5EF4-FFF2-40B4-BE49-F238E27FC236}">
                <a16:creationId xmlns:a16="http://schemas.microsoft.com/office/drawing/2014/main" id="{A4965D77-3487-34FB-9481-F5DF567B83AE}"/>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139" y="1155151"/>
            <a:ext cx="5339861"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Identify Behavioral Variables</a:t>
            </a:r>
          </a:p>
        </p:txBody>
      </p:sp>
      <p:sp>
        <p:nvSpPr>
          <p:cNvPr id="3" name="object 3"/>
          <p:cNvSpPr txBox="1"/>
          <p:nvPr/>
        </p:nvSpPr>
        <p:spPr>
          <a:xfrm>
            <a:off x="5396928" y="2406595"/>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endParaRPr sz="1201">
              <a:latin typeface="Verdana"/>
              <a:cs typeface="Verdana"/>
            </a:endParaRPr>
          </a:p>
        </p:txBody>
      </p:sp>
      <p:sp>
        <p:nvSpPr>
          <p:cNvPr id="5" name="object 5"/>
          <p:cNvSpPr txBox="1"/>
          <p:nvPr/>
        </p:nvSpPr>
        <p:spPr>
          <a:xfrm>
            <a:off x="1137139" y="2401245"/>
            <a:ext cx="281558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OBSERVED BEHAVIORAL VARIABLE</a:t>
            </a:r>
          </a:p>
        </p:txBody>
      </p:sp>
      <p:grpSp>
        <p:nvGrpSpPr>
          <p:cNvPr id="35" name="object 35"/>
          <p:cNvGrpSpPr/>
          <p:nvPr/>
        </p:nvGrpSpPr>
        <p:grpSpPr>
          <a:xfrm>
            <a:off x="8053706" y="947469"/>
            <a:ext cx="1014094" cy="532130"/>
            <a:chOff x="8267795" y="1868895"/>
            <a:chExt cx="1014094" cy="532130"/>
          </a:xfrm>
        </p:grpSpPr>
        <p:sp>
          <p:nvSpPr>
            <p:cNvPr id="36" name="object 36"/>
            <p:cNvSpPr/>
            <p:nvPr/>
          </p:nvSpPr>
          <p:spPr>
            <a:xfrm>
              <a:off x="8449624" y="2050725"/>
              <a:ext cx="831850" cy="350520"/>
            </a:xfrm>
            <a:custGeom>
              <a:avLst/>
              <a:gdLst/>
              <a:ahLst/>
              <a:cxnLst/>
              <a:rect l="l" t="t" r="r" b="b"/>
              <a:pathLst>
                <a:path w="831850" h="350519">
                  <a:moveTo>
                    <a:pt x="812598" y="350112"/>
                  </a:moveTo>
                  <a:lnTo>
                    <a:pt x="19049" y="350112"/>
                  </a:lnTo>
                  <a:lnTo>
                    <a:pt x="11633" y="348615"/>
                  </a:lnTo>
                  <a:lnTo>
                    <a:pt x="5578" y="344532"/>
                  </a:lnTo>
                  <a:lnTo>
                    <a:pt x="1496" y="338477"/>
                  </a:lnTo>
                  <a:lnTo>
                    <a:pt x="0" y="331066"/>
                  </a:lnTo>
                  <a:lnTo>
                    <a:pt x="0" y="19045"/>
                  </a:lnTo>
                  <a:lnTo>
                    <a:pt x="1496" y="11634"/>
                  </a:lnTo>
                  <a:lnTo>
                    <a:pt x="5578" y="5579"/>
                  </a:lnTo>
                  <a:lnTo>
                    <a:pt x="11633" y="1497"/>
                  </a:lnTo>
                  <a:lnTo>
                    <a:pt x="19049" y="0"/>
                  </a:lnTo>
                  <a:lnTo>
                    <a:pt x="812598" y="0"/>
                  </a:lnTo>
                  <a:lnTo>
                    <a:pt x="820013" y="1497"/>
                  </a:lnTo>
                  <a:lnTo>
                    <a:pt x="826068" y="5579"/>
                  </a:lnTo>
                  <a:lnTo>
                    <a:pt x="830151" y="11634"/>
                  </a:lnTo>
                  <a:lnTo>
                    <a:pt x="831647" y="19045"/>
                  </a:lnTo>
                  <a:lnTo>
                    <a:pt x="831647" y="331066"/>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2</a:t>
              </a:r>
              <a:endParaRPr dirty="0"/>
            </a:p>
          </p:txBody>
        </p:sp>
        <p:sp>
          <p:nvSpPr>
            <p:cNvPr id="37" name="object 37"/>
            <p:cNvSpPr/>
            <p:nvPr/>
          </p:nvSpPr>
          <p:spPr>
            <a:xfrm>
              <a:off x="8267795" y="186889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8" name="object 38"/>
            <p:cNvPicPr/>
            <p:nvPr/>
          </p:nvPicPr>
          <p:blipFill>
            <a:blip r:embed="rId2" cstate="print"/>
            <a:stretch>
              <a:fillRect/>
            </a:stretch>
          </p:blipFill>
          <p:spPr>
            <a:xfrm>
              <a:off x="8430672" y="1959382"/>
              <a:ext cx="108584" cy="165592"/>
            </a:xfrm>
            <a:prstGeom prst="rect">
              <a:avLst/>
            </a:prstGeom>
          </p:spPr>
        </p:pic>
      </p:grpSp>
      <p:sp>
        <p:nvSpPr>
          <p:cNvPr id="39" name="TextBox 38">
            <a:extLst>
              <a:ext uri="{FF2B5EF4-FFF2-40B4-BE49-F238E27FC236}">
                <a16:creationId xmlns:a16="http://schemas.microsoft.com/office/drawing/2014/main" id="{58315D0C-C77F-C778-95F2-DD130B63B3F3}"/>
              </a:ext>
            </a:extLst>
          </p:cNvPr>
          <p:cNvSpPr txBox="1"/>
          <p:nvPr/>
        </p:nvSpPr>
        <p:spPr>
          <a:xfrm>
            <a:off x="1137139" y="2667000"/>
            <a:ext cx="3511062" cy="313932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Level of difficulty in searching for a builder</a:t>
            </a:r>
          </a:p>
          <a:p>
            <a:pPr marL="342900" indent="-342900">
              <a:buFont typeface="+mj-lt"/>
              <a:buAutoNum type="arabicPeriod"/>
            </a:pPr>
            <a:r>
              <a:rPr lang="en-US" dirty="0"/>
              <a:t>Level of user satisfaction in visualizing the building</a:t>
            </a:r>
          </a:p>
          <a:p>
            <a:pPr marL="342900" indent="-342900">
              <a:buFont typeface="+mj-lt"/>
              <a:buAutoNum type="arabicPeriod"/>
            </a:pPr>
            <a:r>
              <a:rPr lang="en-US" dirty="0"/>
              <a:t>The level of difficulty in finding repairs and materials building</a:t>
            </a:r>
          </a:p>
          <a:p>
            <a:pPr marL="342900" indent="-342900">
              <a:buFont typeface="+mj-lt"/>
              <a:buAutoNum type="arabicPeriod"/>
            </a:pPr>
            <a:r>
              <a:rPr lang="en-US" dirty="0"/>
              <a:t>Level of difficulty in understanding building planning</a:t>
            </a:r>
          </a:p>
          <a:p>
            <a:pPr marL="342900" indent="-342900">
              <a:buFont typeface="+mj-lt"/>
              <a:buAutoNum type="arabicPeriod"/>
            </a:pPr>
            <a:r>
              <a:rPr lang="en-US" dirty="0"/>
              <a:t>Level of user satisfaction in using the application</a:t>
            </a:r>
          </a:p>
        </p:txBody>
      </p:sp>
      <p:sp>
        <p:nvSpPr>
          <p:cNvPr id="40" name="TextBox 39">
            <a:extLst>
              <a:ext uri="{FF2B5EF4-FFF2-40B4-BE49-F238E27FC236}">
                <a16:creationId xmlns:a16="http://schemas.microsoft.com/office/drawing/2014/main" id="{F6E7D7AE-F042-0AE1-04E6-4FF2F86073E0}"/>
              </a:ext>
            </a:extLst>
          </p:cNvPr>
          <p:cNvSpPr txBox="1"/>
          <p:nvPr/>
        </p:nvSpPr>
        <p:spPr>
          <a:xfrm>
            <a:off x="5396928" y="2681678"/>
            <a:ext cx="3670872"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a:t>
            </a:r>
            <a:r>
              <a:rPr lang="en-ID" dirty="0"/>
              <a:t>(Hard-Easy)</a:t>
            </a:r>
            <a:endParaRPr lang="en-US" dirty="0"/>
          </a:p>
          <a:p>
            <a:pPr marL="342900" indent="-342900">
              <a:buFont typeface="+mj-lt"/>
              <a:buAutoNum type="arabicPeriod"/>
            </a:pPr>
            <a:r>
              <a:rPr lang="en-US" dirty="0"/>
              <a:t> </a:t>
            </a:r>
            <a:r>
              <a:rPr lang="en-ID" dirty="0"/>
              <a:t>(Not Satisfied)</a:t>
            </a:r>
            <a:endParaRPr lang="en-US" dirty="0"/>
          </a:p>
          <a:p>
            <a:pPr marL="342900" indent="-342900">
              <a:buFont typeface="+mj-lt"/>
              <a:buAutoNum type="arabicPeriod"/>
            </a:pPr>
            <a:r>
              <a:rPr lang="en-ID" dirty="0"/>
              <a:t>(Hard-Easy)</a:t>
            </a:r>
            <a:r>
              <a:rPr lang="en-US" dirty="0"/>
              <a:t> </a:t>
            </a:r>
          </a:p>
          <a:p>
            <a:pPr marL="342900" indent="-342900">
              <a:buFont typeface="+mj-lt"/>
              <a:buAutoNum type="arabicPeriod"/>
            </a:pPr>
            <a:r>
              <a:rPr lang="en-ID" dirty="0"/>
              <a:t>(Hard-Easy)</a:t>
            </a:r>
            <a:r>
              <a:rPr lang="en-US" dirty="0"/>
              <a:t> </a:t>
            </a:r>
          </a:p>
          <a:p>
            <a:pPr marL="342900" indent="-342900">
              <a:buFont typeface="+mj-lt"/>
              <a:buAutoNum type="arabicPeriod"/>
            </a:pPr>
            <a:r>
              <a:rPr lang="en-US" dirty="0"/>
              <a:t> </a:t>
            </a:r>
            <a:r>
              <a:rPr lang="en-ID" dirty="0"/>
              <a:t>(Not Satisfied)</a:t>
            </a:r>
            <a:endParaRPr lang="en-US" dirty="0"/>
          </a:p>
        </p:txBody>
      </p:sp>
      <p:sp>
        <p:nvSpPr>
          <p:cNvPr id="11" name="Slide Number Placeholder 10">
            <a:extLst>
              <a:ext uri="{FF2B5EF4-FFF2-40B4-BE49-F238E27FC236}">
                <a16:creationId xmlns:a16="http://schemas.microsoft.com/office/drawing/2014/main" id="{88FA29E4-F3BB-F1D2-85D1-2AF6C88FFFD1}"/>
              </a:ext>
            </a:extLst>
          </p:cNvPr>
          <p:cNvSpPr>
            <a:spLocks noGrp="1"/>
          </p:cNvSpPr>
          <p:nvPr>
            <p:ph type="sldNum" sz="quarter" idx="7"/>
          </p:nvPr>
        </p:nvSpPr>
        <p:spPr>
          <a:xfrm>
            <a:off x="4120642"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14</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45820" y="1123352"/>
            <a:ext cx="342518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Variable Explanation</a:t>
            </a:r>
          </a:p>
        </p:txBody>
      </p:sp>
      <p:grpSp>
        <p:nvGrpSpPr>
          <p:cNvPr id="21" name="object 21"/>
          <p:cNvGrpSpPr/>
          <p:nvPr/>
        </p:nvGrpSpPr>
        <p:grpSpPr>
          <a:xfrm>
            <a:off x="8053706" y="915670"/>
            <a:ext cx="1014094" cy="532130"/>
            <a:chOff x="5981679" y="833602"/>
            <a:chExt cx="1014094" cy="532130"/>
          </a:xfrm>
        </p:grpSpPr>
        <p:sp>
          <p:nvSpPr>
            <p:cNvPr id="22" name="object 22"/>
            <p:cNvSpPr/>
            <p:nvPr/>
          </p:nvSpPr>
          <p:spPr>
            <a:xfrm>
              <a:off x="6163510" y="101543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23" name="object 23"/>
            <p:cNvSpPr/>
            <p:nvPr/>
          </p:nvSpPr>
          <p:spPr>
            <a:xfrm>
              <a:off x="5981679" y="83360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44557" y="924090"/>
              <a:ext cx="108584" cy="165592"/>
            </a:xfrm>
            <a:prstGeom prst="rect">
              <a:avLst/>
            </a:prstGeom>
          </p:spPr>
        </p:pic>
      </p:grpSp>
      <p:sp>
        <p:nvSpPr>
          <p:cNvPr id="26" name="TextBox 25">
            <a:extLst>
              <a:ext uri="{FF2B5EF4-FFF2-40B4-BE49-F238E27FC236}">
                <a16:creationId xmlns:a16="http://schemas.microsoft.com/office/drawing/2014/main" id="{4E41B325-FB35-0DB1-B5E2-2963ADB8293D}"/>
              </a:ext>
            </a:extLst>
          </p:cNvPr>
          <p:cNvSpPr txBox="1"/>
          <p:nvPr/>
        </p:nvSpPr>
        <p:spPr>
          <a:xfrm>
            <a:off x="1174915" y="2696308"/>
            <a:ext cx="7892885" cy="2585323"/>
          </a:xfrm>
          <a:prstGeom prst="rect">
            <a:avLst/>
          </a:prstGeom>
          <a:noFill/>
          <a:ln>
            <a:solidFill>
              <a:schemeClr val="tx1"/>
            </a:solidFill>
          </a:ln>
        </p:spPr>
        <p:txBody>
          <a:bodyPr wrap="square" rtlCol="0">
            <a:spAutoFit/>
          </a:bodyPr>
          <a:lstStyle/>
          <a:p>
            <a:pPr marL="342900" indent="-342900">
              <a:buAutoNum type="arabicPeriod"/>
            </a:pPr>
            <a:r>
              <a:rPr lang="en-US" dirty="0"/>
              <a:t>With the search feature for builders through selection make it easier for your project needs? </a:t>
            </a:r>
          </a:p>
          <a:p>
            <a:pPr marL="342900" indent="-342900">
              <a:buAutoNum type="arabicPeriod"/>
            </a:pPr>
            <a:r>
              <a:rPr lang="en-US" dirty="0"/>
              <a:t>Are you satisfied with the home design features in visualizing? your construction project better? </a:t>
            </a:r>
          </a:p>
          <a:p>
            <a:pPr marL="342900" indent="-342900">
              <a:buAutoNum type="arabicPeriod"/>
            </a:pPr>
            <a:r>
              <a:rPr lang="en-US" dirty="0"/>
              <a:t>Do you find it difficult to search for building repairs and materials? buildings in this application? </a:t>
            </a:r>
          </a:p>
          <a:p>
            <a:pPr marL="342900" indent="-342900">
              <a:buAutoNum type="arabicPeriod"/>
            </a:pPr>
            <a:r>
              <a:rPr lang="en-US" dirty="0"/>
              <a:t>Is it easy for you to understand building planning in this application? </a:t>
            </a:r>
          </a:p>
          <a:p>
            <a:pPr marL="342900" indent="-342900">
              <a:buAutoNum type="arabicPeriod"/>
            </a:pPr>
            <a:r>
              <a:rPr lang="en-US" dirty="0"/>
              <a:t>Do you find it easy to use the meet with builders feature to consult on the project design you want?</a:t>
            </a:r>
          </a:p>
        </p:txBody>
      </p:sp>
      <p:sp>
        <p:nvSpPr>
          <p:cNvPr id="9" name="Slide Number Placeholder 8">
            <a:extLst>
              <a:ext uri="{FF2B5EF4-FFF2-40B4-BE49-F238E27FC236}">
                <a16:creationId xmlns:a16="http://schemas.microsoft.com/office/drawing/2014/main" id="{AD80244F-4295-47C9-1096-29EB8017A1D8}"/>
              </a:ext>
            </a:extLst>
          </p:cNvPr>
          <p:cNvSpPr>
            <a:spLocks noGrp="1"/>
          </p:cNvSpPr>
          <p:nvPr>
            <p:ph type="sldNum" sz="quarter" idx="7"/>
          </p:nvPr>
        </p:nvSpPr>
        <p:spPr>
          <a:xfrm>
            <a:off x="4080193" y="9275459"/>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15</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1"/>
            <a:ext cx="7924800" cy="8839200"/>
          </a:xfrm>
          <a:prstGeom prst="rect">
            <a:avLst/>
          </a:prstGeom>
        </p:spPr>
      </p:pic>
      <p:sp>
        <p:nvSpPr>
          <p:cNvPr id="10" name="Slide Number Placeholder 9">
            <a:extLst>
              <a:ext uri="{FF2B5EF4-FFF2-40B4-BE49-F238E27FC236}">
                <a16:creationId xmlns:a16="http://schemas.microsoft.com/office/drawing/2014/main" id="{B2CD1B9B-C24A-006A-AFF8-BE9FE6370231}"/>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16</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object 19"/>
          <p:cNvSpPr/>
          <p:nvPr/>
        </p:nvSpPr>
        <p:spPr>
          <a:xfrm>
            <a:off x="5901171" y="777989"/>
            <a:ext cx="1087755" cy="849630"/>
          </a:xfrm>
          <a:custGeom>
            <a:avLst/>
            <a:gdLst/>
            <a:ahLst/>
            <a:cxnLst/>
            <a:rect l="l" t="t" r="r" b="b"/>
            <a:pathLst>
              <a:path w="1087754" h="849630">
                <a:moveTo>
                  <a:pt x="725817" y="546506"/>
                </a:moveTo>
                <a:lnTo>
                  <a:pt x="722109" y="501637"/>
                </a:lnTo>
                <a:lnTo>
                  <a:pt x="711885" y="458419"/>
                </a:lnTo>
                <a:lnTo>
                  <a:pt x="695566" y="417499"/>
                </a:lnTo>
                <a:lnTo>
                  <a:pt x="675678" y="383095"/>
                </a:lnTo>
                <a:lnTo>
                  <a:pt x="646379" y="345046"/>
                </a:lnTo>
                <a:lnTo>
                  <a:pt x="614362" y="314782"/>
                </a:lnTo>
                <a:lnTo>
                  <a:pt x="577964" y="289331"/>
                </a:lnTo>
                <a:lnTo>
                  <a:pt x="537616" y="269328"/>
                </a:lnTo>
                <a:lnTo>
                  <a:pt x="527100" y="266001"/>
                </a:lnTo>
                <a:lnTo>
                  <a:pt x="527100" y="464515"/>
                </a:lnTo>
                <a:lnTo>
                  <a:pt x="522757" y="485787"/>
                </a:lnTo>
                <a:lnTo>
                  <a:pt x="511657" y="504520"/>
                </a:lnTo>
                <a:lnTo>
                  <a:pt x="496328" y="521335"/>
                </a:lnTo>
                <a:lnTo>
                  <a:pt x="479323" y="536816"/>
                </a:lnTo>
                <a:lnTo>
                  <a:pt x="470065" y="545020"/>
                </a:lnTo>
                <a:lnTo>
                  <a:pt x="463575" y="551040"/>
                </a:lnTo>
                <a:lnTo>
                  <a:pt x="457695" y="557644"/>
                </a:lnTo>
                <a:lnTo>
                  <a:pt x="455803" y="560933"/>
                </a:lnTo>
                <a:lnTo>
                  <a:pt x="455803" y="691413"/>
                </a:lnTo>
                <a:lnTo>
                  <a:pt x="452856" y="699173"/>
                </a:lnTo>
                <a:lnTo>
                  <a:pt x="447281" y="704684"/>
                </a:lnTo>
                <a:lnTo>
                  <a:pt x="441706" y="710425"/>
                </a:lnTo>
                <a:lnTo>
                  <a:pt x="434149" y="713536"/>
                </a:lnTo>
                <a:lnTo>
                  <a:pt x="398424" y="695388"/>
                </a:lnTo>
                <a:lnTo>
                  <a:pt x="396062" y="683958"/>
                </a:lnTo>
                <a:lnTo>
                  <a:pt x="398386" y="672350"/>
                </a:lnTo>
                <a:lnTo>
                  <a:pt x="404710" y="662901"/>
                </a:lnTo>
                <a:lnTo>
                  <a:pt x="414083" y="656539"/>
                </a:lnTo>
                <a:lnTo>
                  <a:pt x="425500" y="654202"/>
                </a:lnTo>
                <a:lnTo>
                  <a:pt x="437299" y="656399"/>
                </a:lnTo>
                <a:lnTo>
                  <a:pt x="446811" y="662444"/>
                </a:lnTo>
                <a:lnTo>
                  <a:pt x="453212" y="671550"/>
                </a:lnTo>
                <a:lnTo>
                  <a:pt x="455625" y="682929"/>
                </a:lnTo>
                <a:lnTo>
                  <a:pt x="455803" y="691413"/>
                </a:lnTo>
                <a:lnTo>
                  <a:pt x="455803" y="560933"/>
                </a:lnTo>
                <a:lnTo>
                  <a:pt x="449935" y="598004"/>
                </a:lnTo>
                <a:lnTo>
                  <a:pt x="449948" y="608698"/>
                </a:lnTo>
                <a:lnTo>
                  <a:pt x="449580" y="610260"/>
                </a:lnTo>
                <a:lnTo>
                  <a:pt x="448589" y="611251"/>
                </a:lnTo>
                <a:lnTo>
                  <a:pt x="447827" y="612152"/>
                </a:lnTo>
                <a:lnTo>
                  <a:pt x="444004" y="612038"/>
                </a:lnTo>
                <a:lnTo>
                  <a:pt x="441604" y="611911"/>
                </a:lnTo>
                <a:lnTo>
                  <a:pt x="409333" y="611911"/>
                </a:lnTo>
                <a:lnTo>
                  <a:pt x="402107" y="612038"/>
                </a:lnTo>
                <a:lnTo>
                  <a:pt x="398932" y="612038"/>
                </a:lnTo>
                <a:lnTo>
                  <a:pt x="398081" y="611124"/>
                </a:lnTo>
                <a:lnTo>
                  <a:pt x="398056" y="606437"/>
                </a:lnTo>
                <a:lnTo>
                  <a:pt x="397941" y="598004"/>
                </a:lnTo>
                <a:lnTo>
                  <a:pt x="400989" y="557034"/>
                </a:lnTo>
                <a:lnTo>
                  <a:pt x="425907" y="518363"/>
                </a:lnTo>
                <a:lnTo>
                  <a:pt x="440702" y="507212"/>
                </a:lnTo>
                <a:lnTo>
                  <a:pt x="447128" y="501967"/>
                </a:lnTo>
                <a:lnTo>
                  <a:pt x="467766" y="467169"/>
                </a:lnTo>
                <a:lnTo>
                  <a:pt x="467067" y="458317"/>
                </a:lnTo>
                <a:lnTo>
                  <a:pt x="437299" y="431241"/>
                </a:lnTo>
                <a:lnTo>
                  <a:pt x="424751" y="429679"/>
                </a:lnTo>
                <a:lnTo>
                  <a:pt x="409130" y="432142"/>
                </a:lnTo>
                <a:lnTo>
                  <a:pt x="395833" y="439280"/>
                </a:lnTo>
                <a:lnTo>
                  <a:pt x="385381" y="450621"/>
                </a:lnTo>
                <a:lnTo>
                  <a:pt x="378307" y="465747"/>
                </a:lnTo>
                <a:lnTo>
                  <a:pt x="376059" y="473138"/>
                </a:lnTo>
                <a:lnTo>
                  <a:pt x="375399" y="473621"/>
                </a:lnTo>
                <a:lnTo>
                  <a:pt x="371068" y="473621"/>
                </a:lnTo>
                <a:lnTo>
                  <a:pt x="369176" y="473341"/>
                </a:lnTo>
                <a:lnTo>
                  <a:pt x="366509" y="473036"/>
                </a:lnTo>
                <a:lnTo>
                  <a:pt x="324967" y="467804"/>
                </a:lnTo>
                <a:lnTo>
                  <a:pt x="324319" y="466191"/>
                </a:lnTo>
                <a:lnTo>
                  <a:pt x="324688" y="462851"/>
                </a:lnTo>
                <a:lnTo>
                  <a:pt x="336283" y="428282"/>
                </a:lnTo>
                <a:lnTo>
                  <a:pt x="360476" y="403326"/>
                </a:lnTo>
                <a:lnTo>
                  <a:pt x="392696" y="388188"/>
                </a:lnTo>
                <a:lnTo>
                  <a:pt x="428307" y="383095"/>
                </a:lnTo>
                <a:lnTo>
                  <a:pt x="448754" y="384721"/>
                </a:lnTo>
                <a:lnTo>
                  <a:pt x="485114" y="397268"/>
                </a:lnTo>
                <a:lnTo>
                  <a:pt x="520039" y="434060"/>
                </a:lnTo>
                <a:lnTo>
                  <a:pt x="527100" y="464515"/>
                </a:lnTo>
                <a:lnTo>
                  <a:pt x="527100" y="266001"/>
                </a:lnTo>
                <a:lnTo>
                  <a:pt x="493763" y="255409"/>
                </a:lnTo>
                <a:lnTo>
                  <a:pt x="443344" y="247967"/>
                </a:lnTo>
                <a:lnTo>
                  <a:pt x="393865" y="248983"/>
                </a:lnTo>
                <a:lnTo>
                  <a:pt x="346125" y="257898"/>
                </a:lnTo>
                <a:lnTo>
                  <a:pt x="300939" y="274193"/>
                </a:lnTo>
                <a:lnTo>
                  <a:pt x="259105" y="297281"/>
                </a:lnTo>
                <a:lnTo>
                  <a:pt x="221437" y="326644"/>
                </a:lnTo>
                <a:lnTo>
                  <a:pt x="188722" y="361721"/>
                </a:lnTo>
                <a:lnTo>
                  <a:pt x="161772" y="401967"/>
                </a:lnTo>
                <a:lnTo>
                  <a:pt x="141401" y="446836"/>
                </a:lnTo>
                <a:lnTo>
                  <a:pt x="135483" y="462343"/>
                </a:lnTo>
                <a:lnTo>
                  <a:pt x="122389" y="496150"/>
                </a:lnTo>
                <a:lnTo>
                  <a:pt x="60007" y="656399"/>
                </a:lnTo>
                <a:lnTo>
                  <a:pt x="787" y="808189"/>
                </a:lnTo>
                <a:lnTo>
                  <a:pt x="0" y="816559"/>
                </a:lnTo>
                <a:lnTo>
                  <a:pt x="3556" y="823620"/>
                </a:lnTo>
                <a:lnTo>
                  <a:pt x="10172" y="827989"/>
                </a:lnTo>
                <a:lnTo>
                  <a:pt x="18605" y="828230"/>
                </a:lnTo>
                <a:lnTo>
                  <a:pt x="226314" y="774750"/>
                </a:lnTo>
                <a:lnTo>
                  <a:pt x="258140" y="799172"/>
                </a:lnTo>
                <a:lnTo>
                  <a:pt x="292811" y="819035"/>
                </a:lnTo>
                <a:lnTo>
                  <a:pt x="329920" y="834110"/>
                </a:lnTo>
                <a:lnTo>
                  <a:pt x="369074" y="844207"/>
                </a:lnTo>
                <a:lnTo>
                  <a:pt x="414375" y="849261"/>
                </a:lnTo>
                <a:lnTo>
                  <a:pt x="458800" y="847521"/>
                </a:lnTo>
                <a:lnTo>
                  <a:pt x="501777" y="839393"/>
                </a:lnTo>
                <a:lnTo>
                  <a:pt x="542696" y="825271"/>
                </a:lnTo>
                <a:lnTo>
                  <a:pt x="580999" y="805561"/>
                </a:lnTo>
                <a:lnTo>
                  <a:pt x="616077" y="780669"/>
                </a:lnTo>
                <a:lnTo>
                  <a:pt x="622300" y="774750"/>
                </a:lnTo>
                <a:lnTo>
                  <a:pt x="647344" y="750976"/>
                </a:lnTo>
                <a:lnTo>
                  <a:pt x="674217" y="716915"/>
                </a:lnTo>
                <a:lnTo>
                  <a:pt x="676059" y="713714"/>
                </a:lnTo>
                <a:lnTo>
                  <a:pt x="696099" y="678865"/>
                </a:lnTo>
                <a:lnTo>
                  <a:pt x="705764" y="654202"/>
                </a:lnTo>
                <a:lnTo>
                  <a:pt x="712419" y="637222"/>
                </a:lnTo>
                <a:lnTo>
                  <a:pt x="718096" y="612152"/>
                </a:lnTo>
                <a:lnTo>
                  <a:pt x="722566" y="592416"/>
                </a:lnTo>
                <a:lnTo>
                  <a:pt x="725817" y="546506"/>
                </a:lnTo>
                <a:close/>
              </a:path>
              <a:path w="1087754" h="849630">
                <a:moveTo>
                  <a:pt x="1087386" y="740651"/>
                </a:moveTo>
                <a:lnTo>
                  <a:pt x="1086002" y="732345"/>
                </a:lnTo>
                <a:lnTo>
                  <a:pt x="970902" y="490575"/>
                </a:lnTo>
                <a:lnTo>
                  <a:pt x="986828" y="453847"/>
                </a:lnTo>
                <a:lnTo>
                  <a:pt x="998270" y="415544"/>
                </a:lnTo>
                <a:lnTo>
                  <a:pt x="1005128" y="376085"/>
                </a:lnTo>
                <a:lnTo>
                  <a:pt x="1007287" y="335876"/>
                </a:lnTo>
                <a:lnTo>
                  <a:pt x="1002792" y="282575"/>
                </a:lnTo>
                <a:lnTo>
                  <a:pt x="990168" y="231355"/>
                </a:lnTo>
                <a:lnTo>
                  <a:pt x="969746" y="182968"/>
                </a:lnTo>
                <a:lnTo>
                  <a:pt x="941832" y="138150"/>
                </a:lnTo>
                <a:lnTo>
                  <a:pt x="906741" y="97663"/>
                </a:lnTo>
                <a:lnTo>
                  <a:pt x="865835" y="63055"/>
                </a:lnTo>
                <a:lnTo>
                  <a:pt x="820686" y="35687"/>
                </a:lnTo>
                <a:lnTo>
                  <a:pt x="772058" y="15862"/>
                </a:lnTo>
                <a:lnTo>
                  <a:pt x="720686" y="3860"/>
                </a:lnTo>
                <a:lnTo>
                  <a:pt x="667334" y="0"/>
                </a:lnTo>
                <a:lnTo>
                  <a:pt x="617982" y="3911"/>
                </a:lnTo>
                <a:lnTo>
                  <a:pt x="570865" y="14655"/>
                </a:lnTo>
                <a:lnTo>
                  <a:pt x="526503" y="31724"/>
                </a:lnTo>
                <a:lnTo>
                  <a:pt x="485406" y="54610"/>
                </a:lnTo>
                <a:lnTo>
                  <a:pt x="448056" y="82791"/>
                </a:lnTo>
                <a:lnTo>
                  <a:pt x="414997" y="115760"/>
                </a:lnTo>
                <a:lnTo>
                  <a:pt x="386702" y="152996"/>
                </a:lnTo>
                <a:lnTo>
                  <a:pt x="363715" y="193992"/>
                </a:lnTo>
                <a:lnTo>
                  <a:pt x="385330" y="190906"/>
                </a:lnTo>
                <a:lnTo>
                  <a:pt x="407123" y="189153"/>
                </a:lnTo>
                <a:lnTo>
                  <a:pt x="429006" y="188747"/>
                </a:lnTo>
                <a:lnTo>
                  <a:pt x="450913" y="189687"/>
                </a:lnTo>
                <a:lnTo>
                  <a:pt x="482955" y="151015"/>
                </a:lnTo>
                <a:lnTo>
                  <a:pt x="521703" y="119049"/>
                </a:lnTo>
                <a:lnTo>
                  <a:pt x="566115" y="94818"/>
                </a:lnTo>
                <a:lnTo>
                  <a:pt x="615162" y="79387"/>
                </a:lnTo>
                <a:lnTo>
                  <a:pt x="667816" y="73799"/>
                </a:lnTo>
                <a:lnTo>
                  <a:pt x="719696" y="78549"/>
                </a:lnTo>
                <a:lnTo>
                  <a:pt x="768934" y="93167"/>
                </a:lnTo>
                <a:lnTo>
                  <a:pt x="814400" y="117182"/>
                </a:lnTo>
                <a:lnTo>
                  <a:pt x="854938" y="150126"/>
                </a:lnTo>
                <a:lnTo>
                  <a:pt x="888352" y="190258"/>
                </a:lnTo>
                <a:lnTo>
                  <a:pt x="912901" y="235419"/>
                </a:lnTo>
                <a:lnTo>
                  <a:pt x="928116" y="284480"/>
                </a:lnTo>
                <a:lnTo>
                  <a:pt x="933526" y="336283"/>
                </a:lnTo>
                <a:lnTo>
                  <a:pt x="931367" y="371589"/>
                </a:lnTo>
                <a:lnTo>
                  <a:pt x="924585" y="406107"/>
                </a:lnTo>
                <a:lnTo>
                  <a:pt x="913307" y="439356"/>
                </a:lnTo>
                <a:lnTo>
                  <a:pt x="897648" y="470877"/>
                </a:lnTo>
                <a:lnTo>
                  <a:pt x="887806" y="487705"/>
                </a:lnTo>
                <a:lnTo>
                  <a:pt x="970038" y="660501"/>
                </a:lnTo>
                <a:lnTo>
                  <a:pt x="776185" y="625309"/>
                </a:lnTo>
                <a:lnTo>
                  <a:pt x="771664" y="643712"/>
                </a:lnTo>
                <a:lnTo>
                  <a:pt x="766254" y="661657"/>
                </a:lnTo>
                <a:lnTo>
                  <a:pt x="759955" y="679119"/>
                </a:lnTo>
                <a:lnTo>
                  <a:pt x="752830" y="696099"/>
                </a:lnTo>
                <a:lnTo>
                  <a:pt x="1069721" y="753656"/>
                </a:lnTo>
                <a:lnTo>
                  <a:pt x="1078115" y="752805"/>
                </a:lnTo>
                <a:lnTo>
                  <a:pt x="1084376" y="747979"/>
                </a:lnTo>
                <a:lnTo>
                  <a:pt x="1087386" y="740651"/>
                </a:lnTo>
                <a:close/>
              </a:path>
            </a:pathLst>
          </a:custGeom>
          <a:solidFill>
            <a:srgbClr val="DBDDDD"/>
          </a:solidFill>
        </p:spPr>
        <p:txBody>
          <a:bodyPr wrap="square" lIns="0" tIns="0" rIns="0" bIns="0" rtlCol="0"/>
          <a:lstStyle/>
          <a:p>
            <a:endParaRPr sz="1154"/>
          </a:p>
        </p:txBody>
      </p:sp>
      <p:sp>
        <p:nvSpPr>
          <p:cNvPr id="20" name="object 20"/>
          <p:cNvSpPr txBox="1">
            <a:spLocks noGrp="1"/>
          </p:cNvSpPr>
          <p:nvPr>
            <p:ph type="title"/>
          </p:nvPr>
        </p:nvSpPr>
        <p:spPr>
          <a:xfrm>
            <a:off x="1143000" y="1135801"/>
            <a:ext cx="5208906" cy="319958"/>
          </a:xfrm>
          <a:prstGeom prst="rect">
            <a:avLst/>
          </a:prstGeom>
        </p:spPr>
        <p:txBody>
          <a:bodyPr vert="horz" wrap="square" lIns="0" tIns="12064" rIns="0" bIns="0" rtlCol="0">
            <a:spAutoFit/>
          </a:bodyPr>
          <a:lstStyle/>
          <a:p>
            <a:pPr marL="12701">
              <a:spcBef>
                <a:spcPts val="94"/>
              </a:spcBef>
              <a:tabLst>
                <a:tab pos="527088" algn="l"/>
                <a:tab pos="1890534" algn="l"/>
                <a:tab pos="3504823" algn="l"/>
              </a:tabLst>
            </a:pPr>
            <a:r>
              <a:rPr sz="2000" dirty="0">
                <a:latin typeface="Trebuchet MS" panose="020B0703020202090204" pitchFamily="34" charset="0"/>
                <a:ea typeface="Brush Script MT" panose="03060802040406070304" pitchFamily="66" charset="-122"/>
                <a:cs typeface="Brush Script MT" panose="03060802040406070304" pitchFamily="66" charset="-122"/>
              </a:rPr>
              <a:t>1 </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5-minute </a:t>
            </a:r>
            <a:r>
              <a:rPr sz="2000" dirty="0">
                <a:latin typeface="Trebuchet MS" panose="020B0703020202090204" pitchFamily="34" charset="0"/>
                <a:ea typeface="Brush Script MT" panose="03060802040406070304" pitchFamily="66" charset="-122"/>
                <a:cs typeface="Brush Script MT" panose="03060802040406070304" pitchFamily="66" charset="-122"/>
              </a:rPr>
              <a:t>prepare</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 </a:t>
            </a:r>
            <a:r>
              <a:rPr sz="2000" dirty="0">
                <a:latin typeface="Trebuchet MS" panose="020B0703020202090204" pitchFamily="34" charset="0"/>
                <a:ea typeface="Brush Script MT" panose="03060802040406070304" pitchFamily="66" charset="-122"/>
                <a:cs typeface="Brush Script MT" panose="03060802040406070304" pitchFamily="66" charset="-122"/>
              </a:rPr>
              <a:t>questions</a:t>
            </a:r>
          </a:p>
        </p:txBody>
      </p:sp>
      <p:grpSp>
        <p:nvGrpSpPr>
          <p:cNvPr id="42" name="object 42"/>
          <p:cNvGrpSpPr/>
          <p:nvPr/>
        </p:nvGrpSpPr>
        <p:grpSpPr>
          <a:xfrm>
            <a:off x="8070878" y="936739"/>
            <a:ext cx="1014094" cy="532130"/>
            <a:chOff x="5981679" y="1553829"/>
            <a:chExt cx="1014094" cy="532130"/>
          </a:xfrm>
        </p:grpSpPr>
        <p:sp>
          <p:nvSpPr>
            <p:cNvPr id="43" name="object 43"/>
            <p:cNvSpPr/>
            <p:nvPr/>
          </p:nvSpPr>
          <p:spPr>
            <a:xfrm>
              <a:off x="6163510" y="173566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8</a:t>
              </a:r>
              <a:endParaRPr dirty="0"/>
            </a:p>
          </p:txBody>
        </p:sp>
        <p:sp>
          <p:nvSpPr>
            <p:cNvPr id="44" name="object 44"/>
            <p:cNvSpPr/>
            <p:nvPr/>
          </p:nvSpPr>
          <p:spPr>
            <a:xfrm>
              <a:off x="5981679" y="155382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5" name="object 45"/>
            <p:cNvPicPr/>
            <p:nvPr/>
          </p:nvPicPr>
          <p:blipFill>
            <a:blip r:embed="rId2" cstate="print"/>
            <a:stretch>
              <a:fillRect/>
            </a:stretch>
          </p:blipFill>
          <p:spPr>
            <a:xfrm>
              <a:off x="6144557" y="1644317"/>
              <a:ext cx="108584" cy="165592"/>
            </a:xfrm>
            <a:prstGeom prst="rect">
              <a:avLst/>
            </a:prstGeom>
          </p:spPr>
        </p:pic>
      </p:grpSp>
      <p:sp>
        <p:nvSpPr>
          <p:cNvPr id="53" name="Slide Number Placeholder 52">
            <a:extLst>
              <a:ext uri="{FF2B5EF4-FFF2-40B4-BE49-F238E27FC236}">
                <a16:creationId xmlns:a16="http://schemas.microsoft.com/office/drawing/2014/main" id="{FF95609F-7F21-3BCD-34EA-6E4B90F81420}"/>
              </a:ext>
            </a:extLst>
          </p:cNvPr>
          <p:cNvSpPr>
            <a:spLocks noGrp="1"/>
          </p:cNvSpPr>
          <p:nvPr>
            <p:ph type="sldNum" sz="quarter" idx="7"/>
          </p:nvPr>
        </p:nvSpPr>
        <p:spPr>
          <a:xfrm>
            <a:off x="4080193" y="928423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17</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graphicFrame>
        <p:nvGraphicFramePr>
          <p:cNvPr id="54" name="Table 54">
            <a:extLst>
              <a:ext uri="{FF2B5EF4-FFF2-40B4-BE49-F238E27FC236}">
                <a16:creationId xmlns:a16="http://schemas.microsoft.com/office/drawing/2014/main" id="{0D31642A-F950-5106-46BA-7F13D97D5AB7}"/>
              </a:ext>
            </a:extLst>
          </p:cNvPr>
          <p:cNvGraphicFramePr>
            <a:graphicFrameLocks noGrp="1"/>
          </p:cNvGraphicFramePr>
          <p:nvPr>
            <p:extLst>
              <p:ext uri="{D42A27DB-BD31-4B8C-83A1-F6EECF244321}">
                <p14:modId xmlns:p14="http://schemas.microsoft.com/office/powerpoint/2010/main" val="130547534"/>
              </p:ext>
            </p:extLst>
          </p:nvPr>
        </p:nvGraphicFramePr>
        <p:xfrm>
          <a:off x="1143000" y="2667001"/>
          <a:ext cx="7941972" cy="6278795"/>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3761678122"/>
                    </a:ext>
                  </a:extLst>
                </a:gridCol>
                <a:gridCol w="1676400">
                  <a:extLst>
                    <a:ext uri="{9D8B030D-6E8A-4147-A177-3AD203B41FA5}">
                      <a16:colId xmlns:a16="http://schemas.microsoft.com/office/drawing/2014/main" val="1471631266"/>
                    </a:ext>
                  </a:extLst>
                </a:gridCol>
                <a:gridCol w="5503572">
                  <a:extLst>
                    <a:ext uri="{9D8B030D-6E8A-4147-A177-3AD203B41FA5}">
                      <a16:colId xmlns:a16="http://schemas.microsoft.com/office/drawing/2014/main" val="2660456075"/>
                    </a:ext>
                  </a:extLst>
                </a:gridCol>
              </a:tblGrid>
              <a:tr h="427776">
                <a:tc>
                  <a:txBody>
                    <a:bodyPr/>
                    <a:lstStyle/>
                    <a:p>
                      <a:r>
                        <a:rPr lang="en-US" sz="1100" b="0" dirty="0"/>
                        <a:t>2 Minutes</a:t>
                      </a:r>
                    </a:p>
                  </a:txBody>
                  <a:tcPr>
                    <a:solidFill>
                      <a:schemeClr val="accent3">
                        <a:lumMod val="20000"/>
                        <a:lumOff val="8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Welcome Remarks</a:t>
                      </a:r>
                      <a:endParaRPr lang="en-ID" sz="1100" b="1" dirty="0">
                        <a:latin typeface="Trebuchet MS"/>
                        <a:cs typeface="Trebuchet MS"/>
                      </a:endParaRPr>
                    </a:p>
                  </a:txBody>
                  <a:tcPr>
                    <a:solidFill>
                      <a:schemeClr val="accent3">
                        <a:lumMod val="20000"/>
                        <a:lumOff val="80000"/>
                      </a:schemeClr>
                    </a:solidFill>
                  </a:tcPr>
                </a:tc>
                <a:tc>
                  <a:txBody>
                    <a:bodyPr/>
                    <a:lstStyle/>
                    <a:p>
                      <a:r>
                        <a:rPr lang="en-US" sz="1100" dirty="0"/>
                        <a:t>1. </a:t>
                      </a:r>
                      <a:r>
                        <a:rPr lang="en-US" sz="1100" dirty="0" err="1"/>
                        <a:t>Asslamu'alaikum</a:t>
                      </a:r>
                      <a:r>
                        <a:rPr lang="en-US" sz="1100" dirty="0"/>
                        <a:t>, let me introduce myself, my name is Ismail Wahyu </a:t>
                      </a:r>
                      <a:r>
                        <a:rPr lang="en-US" sz="1100" dirty="0" err="1"/>
                        <a:t>Fadilah</a:t>
                      </a:r>
                      <a:r>
                        <a:rPr lang="en-US" sz="1100" dirty="0"/>
                        <a:t>, I am a UMM Informatics Engineering student, I would like to conduct an interview with you to seek opinions for the application system for ordering construction services</a:t>
                      </a:r>
                    </a:p>
                  </a:txBody>
                  <a:tcPr>
                    <a:solidFill>
                      <a:schemeClr val="accent3">
                        <a:lumMod val="20000"/>
                        <a:lumOff val="80000"/>
                      </a:schemeClr>
                    </a:solidFill>
                  </a:tcPr>
                </a:tc>
                <a:extLst>
                  <a:ext uri="{0D108BD9-81ED-4DB2-BD59-A6C34878D82A}">
                    <a16:rowId xmlns:a16="http://schemas.microsoft.com/office/drawing/2014/main" val="2603225401"/>
                  </a:ext>
                </a:extLst>
              </a:tr>
              <a:tr h="82499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4">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Collect demographics</a:t>
                      </a:r>
                      <a:endParaRPr lang="en-ID" sz="1100" b="1" dirty="0">
                        <a:latin typeface="Trebuchet MS"/>
                        <a:cs typeface="Trebuchet MS"/>
                      </a:endParaRPr>
                    </a:p>
                  </a:txBody>
                  <a:tcPr>
                    <a:solidFill>
                      <a:schemeClr val="accent4">
                        <a:lumMod val="40000"/>
                        <a:lumOff val="60000"/>
                      </a:schemeClr>
                    </a:solidFill>
                  </a:tcPr>
                </a:tc>
                <a:tc>
                  <a:txBody>
                    <a:bodyPr/>
                    <a:lstStyle/>
                    <a:p>
                      <a:r>
                        <a:rPr lang="en-US" sz="1100" dirty="0"/>
                        <a:t>2. You are allowed to introduce yourself first</a:t>
                      </a:r>
                    </a:p>
                  </a:txBody>
                  <a:tcPr>
                    <a:solidFill>
                      <a:schemeClr val="accent4">
                        <a:lumMod val="40000"/>
                        <a:lumOff val="60000"/>
                      </a:schemeClr>
                    </a:solidFill>
                  </a:tcPr>
                </a:tc>
                <a:extLst>
                  <a:ext uri="{0D108BD9-81ED-4DB2-BD59-A6C34878D82A}">
                    <a16:rowId xmlns:a16="http://schemas.microsoft.com/office/drawing/2014/main" val="80251510"/>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5">
                        <a:lumMod val="60000"/>
                        <a:lumOff val="4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Tell a story</a:t>
                      </a:r>
                      <a:endParaRPr lang="en-ID" sz="1100" b="1" dirty="0">
                        <a:latin typeface="Trebuchet MS"/>
                        <a:cs typeface="Trebuchet MS"/>
                      </a:endParaRPr>
                    </a:p>
                  </a:txBody>
                  <a:tcPr>
                    <a:solidFill>
                      <a:schemeClr val="accent5">
                        <a:lumMod val="60000"/>
                        <a:lumOff val="40000"/>
                      </a:schemeClr>
                    </a:solidFill>
                  </a:tcPr>
                </a:tc>
                <a:tc>
                  <a:txBody>
                    <a:bodyPr/>
                    <a:lstStyle/>
                    <a:p>
                      <a:r>
                        <a:rPr lang="en-US" sz="1100" dirty="0"/>
                        <a:t>3. Have you ever used an online construction services ordering application before? If so, maybe you can tell me about the good and bad experiences you had.</a:t>
                      </a:r>
                    </a:p>
                  </a:txBody>
                  <a:tcPr>
                    <a:solidFill>
                      <a:schemeClr val="accent5">
                        <a:lumMod val="60000"/>
                        <a:lumOff val="40000"/>
                      </a:schemeClr>
                    </a:solidFill>
                  </a:tcPr>
                </a:tc>
                <a:extLst>
                  <a:ext uri="{0D108BD9-81ED-4DB2-BD59-A6C34878D82A}">
                    <a16:rowId xmlns:a16="http://schemas.microsoft.com/office/drawing/2014/main" val="2454712116"/>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6">
                        <a:lumMod val="60000"/>
                        <a:lumOff val="4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Problem ranking</a:t>
                      </a:r>
                      <a:endParaRPr lang="en-ID" sz="1100" b="1" dirty="0">
                        <a:latin typeface="Trebuchet MS"/>
                        <a:cs typeface="Trebuchet MS"/>
                      </a:endParaRPr>
                    </a:p>
                  </a:txBody>
                  <a:tcPr>
                    <a:solidFill>
                      <a:schemeClr val="accent6">
                        <a:lumMod val="60000"/>
                        <a:lumOff val="40000"/>
                      </a:schemeClr>
                    </a:solidFill>
                  </a:tcPr>
                </a:tc>
                <a:tc>
                  <a:txBody>
                    <a:bodyPr/>
                    <a:lstStyle/>
                    <a:p>
                      <a:r>
                        <a:rPr lang="en-US" sz="1100" dirty="0"/>
                        <a:t>4. The following are related to the problems that exist as a user, in your opinion, which problems are common to worst, try them in order: • Difficulty finding qualified builders • It is difficult to describe the shape of the house we want with the builder • Lack of correct building planning information • Limited search for building materials nearby</a:t>
                      </a:r>
                    </a:p>
                  </a:txBody>
                  <a:tcPr>
                    <a:solidFill>
                      <a:schemeClr val="accent6">
                        <a:lumMod val="60000"/>
                        <a:lumOff val="40000"/>
                      </a:schemeClr>
                    </a:solidFill>
                  </a:tcPr>
                </a:tc>
                <a:extLst>
                  <a:ext uri="{0D108BD9-81ED-4DB2-BD59-A6C34878D82A}">
                    <a16:rowId xmlns:a16="http://schemas.microsoft.com/office/drawing/2014/main" val="3733010796"/>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3 Minutes</a:t>
                      </a:r>
                    </a:p>
                  </a:txBody>
                  <a:tcPr>
                    <a:solidFill>
                      <a:schemeClr val="accent2">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Explore customer's word view</a:t>
                      </a:r>
                      <a:endParaRPr lang="en-ID" sz="1100" b="1" dirty="0">
                        <a:latin typeface="Trebuchet MS"/>
                        <a:cs typeface="Trebuchet MS"/>
                      </a:endParaRPr>
                    </a:p>
                  </a:txBody>
                  <a:tcPr>
                    <a:solidFill>
                      <a:schemeClr val="accent2">
                        <a:lumMod val="40000"/>
                        <a:lumOff val="60000"/>
                      </a:schemeClr>
                    </a:solidFill>
                  </a:tcPr>
                </a:tc>
                <a:tc>
                  <a:txBody>
                    <a:bodyPr/>
                    <a:lstStyle/>
                    <a:p>
                      <a:r>
                        <a:rPr lang="en-US" sz="1100" dirty="0"/>
                        <a:t>5. Regarding the use of the application, is there anything that makes it difficult for users to use the application or is there anything that might be added to become an additional feature in the application?</a:t>
                      </a:r>
                    </a:p>
                  </a:txBody>
                  <a:tcPr>
                    <a:solidFill>
                      <a:schemeClr val="accent2">
                        <a:lumMod val="40000"/>
                        <a:lumOff val="60000"/>
                      </a:schemeClr>
                    </a:solidFill>
                  </a:tcPr>
                </a:tc>
                <a:extLst>
                  <a:ext uri="{0D108BD9-81ED-4DB2-BD59-A6C34878D82A}">
                    <a16:rowId xmlns:a16="http://schemas.microsoft.com/office/drawing/2014/main" val="3248342101"/>
                  </a:ext>
                </a:extLst>
              </a:tr>
              <a:tr h="1619438">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tx2">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Wrapping up</a:t>
                      </a:r>
                      <a:endParaRPr lang="en-ID" sz="1100" b="1" dirty="0">
                        <a:latin typeface="Trebuchet MS"/>
                        <a:cs typeface="Trebuchet MS"/>
                      </a:endParaRPr>
                    </a:p>
                  </a:txBody>
                  <a:tcPr>
                    <a:solidFill>
                      <a:schemeClr val="tx2">
                        <a:lumMod val="40000"/>
                        <a:lumOff val="60000"/>
                      </a:schemeClr>
                    </a:solidFill>
                  </a:tcPr>
                </a:tc>
                <a:tc>
                  <a:txBody>
                    <a:bodyPr/>
                    <a:lstStyle/>
                    <a:p>
                      <a:r>
                        <a:rPr lang="en-US" sz="1100" dirty="0"/>
                        <a:t>6. Maybe that's all for the interview session I'm conducting this time, thank you for being a resource for the process of creating my application system</a:t>
                      </a:r>
                    </a:p>
                  </a:txBody>
                  <a:tcPr>
                    <a:solidFill>
                      <a:schemeClr val="tx2">
                        <a:lumMod val="40000"/>
                        <a:lumOff val="60000"/>
                      </a:schemeClr>
                    </a:solidFill>
                  </a:tcPr>
                </a:tc>
                <a:extLst>
                  <a:ext uri="{0D108BD9-81ED-4DB2-BD59-A6C34878D82A}">
                    <a16:rowId xmlns:a16="http://schemas.microsoft.com/office/drawing/2014/main" val="1628253568"/>
                  </a:ext>
                </a:extLst>
              </a:tr>
              <a:tr h="432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bg2">
                        <a:lumMod val="7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Document results</a:t>
                      </a:r>
                      <a:endParaRPr lang="en-ID" sz="1100" b="1" dirty="0">
                        <a:latin typeface="Trebuchet MS"/>
                        <a:cs typeface="Trebuchet MS"/>
                      </a:endParaRPr>
                    </a:p>
                  </a:txBody>
                  <a:tcPr>
                    <a:solidFill>
                      <a:schemeClr val="bg2">
                        <a:lumMod val="75000"/>
                      </a:schemeClr>
                    </a:solidFill>
                  </a:tcPr>
                </a:tc>
                <a:tc>
                  <a:txBody>
                    <a:bodyPr/>
                    <a:lstStyle/>
                    <a:p>
                      <a:r>
                        <a:rPr lang="en-US" sz="1100" dirty="0"/>
                        <a:t>7. The documents resulting from this interview are used as consideration before making a better application. </a:t>
                      </a:r>
                    </a:p>
                  </a:txBody>
                  <a:tcPr>
                    <a:solidFill>
                      <a:schemeClr val="bg2">
                        <a:lumMod val="75000"/>
                      </a:schemeClr>
                    </a:solidFill>
                  </a:tcPr>
                </a:tc>
                <a:extLst>
                  <a:ext uri="{0D108BD9-81ED-4DB2-BD59-A6C34878D82A}">
                    <a16:rowId xmlns:a16="http://schemas.microsoft.com/office/drawing/2014/main" val="378078074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18"/>
          <p:cNvSpPr txBox="1">
            <a:spLocks noGrp="1"/>
          </p:cNvSpPr>
          <p:nvPr>
            <p:ph type="title"/>
          </p:nvPr>
        </p:nvSpPr>
        <p:spPr>
          <a:xfrm>
            <a:off x="1137138" y="1164399"/>
            <a:ext cx="462978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Prepared questions</a:t>
            </a:r>
          </a:p>
        </p:txBody>
      </p:sp>
      <p:grpSp>
        <p:nvGrpSpPr>
          <p:cNvPr id="24" name="object 24"/>
          <p:cNvGrpSpPr/>
          <p:nvPr/>
        </p:nvGrpSpPr>
        <p:grpSpPr>
          <a:xfrm>
            <a:off x="8053706" y="941477"/>
            <a:ext cx="1014094" cy="532130"/>
            <a:chOff x="5981691" y="1508307"/>
            <a:chExt cx="1014094" cy="532130"/>
          </a:xfrm>
        </p:grpSpPr>
        <p:sp>
          <p:nvSpPr>
            <p:cNvPr id="25" name="object 25"/>
            <p:cNvSpPr/>
            <p:nvPr/>
          </p:nvSpPr>
          <p:spPr>
            <a:xfrm>
              <a:off x="6163521" y="169014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8</a:t>
              </a:r>
              <a:endParaRPr dirty="0"/>
            </a:p>
          </p:txBody>
        </p:sp>
        <p:sp>
          <p:nvSpPr>
            <p:cNvPr id="26" name="object 26"/>
            <p:cNvSpPr/>
            <p:nvPr/>
          </p:nvSpPr>
          <p:spPr>
            <a:xfrm>
              <a:off x="5981691" y="1508307"/>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2" cstate="print"/>
            <a:stretch>
              <a:fillRect/>
            </a:stretch>
          </p:blipFill>
          <p:spPr>
            <a:xfrm>
              <a:off x="6144568" y="1598795"/>
              <a:ext cx="108584" cy="165592"/>
            </a:xfrm>
            <a:prstGeom prst="rect">
              <a:avLst/>
            </a:prstGeom>
          </p:spPr>
        </p:pic>
      </p:grpSp>
      <p:sp>
        <p:nvSpPr>
          <p:cNvPr id="29" name="TextBox 28">
            <a:extLst>
              <a:ext uri="{FF2B5EF4-FFF2-40B4-BE49-F238E27FC236}">
                <a16:creationId xmlns:a16="http://schemas.microsoft.com/office/drawing/2014/main" id="{B481CC2E-7610-D0F5-C330-29BADEDC4321}"/>
              </a:ext>
            </a:extLst>
          </p:cNvPr>
          <p:cNvSpPr txBox="1"/>
          <p:nvPr/>
        </p:nvSpPr>
        <p:spPr>
          <a:xfrm>
            <a:off x="1143000" y="2691743"/>
            <a:ext cx="7924800" cy="2308324"/>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With the feature of searching for builders through selection, does it make it easier for your project needs?</a:t>
            </a:r>
          </a:p>
          <a:p>
            <a:pPr marL="342900" indent="-342900">
              <a:buFont typeface="+mj-lt"/>
              <a:buAutoNum type="arabicPeriod"/>
            </a:pPr>
            <a:r>
              <a:rPr lang="en-US" dirty="0"/>
              <a:t>Are you satisfied with the home design features to better visualize construction projects?</a:t>
            </a:r>
          </a:p>
          <a:p>
            <a:pPr marL="342900" indent="-342900">
              <a:buFont typeface="+mj-lt"/>
              <a:buAutoNum type="arabicPeriod"/>
            </a:pPr>
            <a:r>
              <a:rPr lang="en-US" dirty="0"/>
              <a:t>Do you find it difficult to search for building repairs and building materials in this application??</a:t>
            </a:r>
          </a:p>
          <a:p>
            <a:pPr marL="342900" indent="-342900">
              <a:buFont typeface="+mj-lt"/>
              <a:buAutoNum type="arabicPeriod"/>
            </a:pPr>
            <a:r>
              <a:rPr lang="en-US" dirty="0"/>
              <a:t> Do you find it easy to understand building planning in this application?</a:t>
            </a:r>
          </a:p>
          <a:p>
            <a:pPr marL="342900" indent="-342900">
              <a:buFont typeface="+mj-lt"/>
              <a:buAutoNum type="arabicPeriod"/>
            </a:pPr>
            <a:r>
              <a:rPr lang="en-US" dirty="0"/>
              <a:t> Do you feel satisfied in creating your development project in this application?</a:t>
            </a:r>
          </a:p>
        </p:txBody>
      </p:sp>
      <p:sp>
        <p:nvSpPr>
          <p:cNvPr id="8" name="Slide Number Placeholder 7">
            <a:extLst>
              <a:ext uri="{FF2B5EF4-FFF2-40B4-BE49-F238E27FC236}">
                <a16:creationId xmlns:a16="http://schemas.microsoft.com/office/drawing/2014/main" id="{F03324A5-4B38-D8A0-3BA8-C5F1C73AFCF7}"/>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18</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4"/>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4"/>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title"/>
          </p:nvPr>
        </p:nvSpPr>
        <p:spPr>
          <a:xfrm>
            <a:off x="1180780" y="2819400"/>
            <a:ext cx="5119369" cy="3574952"/>
          </a:xfrm>
          <a:prstGeom prst="rect">
            <a:avLst/>
          </a:prstGeom>
        </p:spPr>
        <p:txBody>
          <a:bodyPr vert="horz" wrap="square" lIns="0" tIns="201294" rIns="0" bIns="0" rtlCol="0">
            <a:spAutoFit/>
          </a:bodyPr>
          <a:lstStyle/>
          <a:p>
            <a:pPr marL="12701" marR="5081" algn="just">
              <a:lnSpc>
                <a:spcPct val="83700"/>
              </a:lnSpc>
              <a:spcBef>
                <a:spcPts val="1586"/>
              </a:spcBef>
            </a:pPr>
            <a:r>
              <a:rPr sz="7450" spc="-15" dirty="0"/>
              <a:t>Creativity</a:t>
            </a:r>
            <a:r>
              <a:rPr sz="7450" spc="-364" dirty="0"/>
              <a:t> </a:t>
            </a:r>
            <a:r>
              <a:rPr sz="7450" spc="155" dirty="0"/>
              <a:t>is </a:t>
            </a:r>
            <a:r>
              <a:rPr sz="7450" spc="-2230" dirty="0"/>
              <a:t> </a:t>
            </a:r>
            <a:r>
              <a:rPr sz="7450" spc="21" dirty="0"/>
              <a:t>intelligence </a:t>
            </a:r>
            <a:r>
              <a:rPr sz="7450" spc="-2235" dirty="0"/>
              <a:t> </a:t>
            </a:r>
            <a:r>
              <a:rPr sz="7850" spc="255" dirty="0"/>
              <a:t>having</a:t>
            </a:r>
            <a:r>
              <a:rPr sz="7850" spc="-355" dirty="0"/>
              <a:t> </a:t>
            </a:r>
            <a:r>
              <a:rPr sz="7850" spc="279" dirty="0"/>
              <a:t>fun</a:t>
            </a:r>
            <a:endParaRPr sz="7850" dirty="0"/>
          </a:p>
          <a:p>
            <a:pPr marL="2702759">
              <a:spcBef>
                <a:spcPts val="40"/>
              </a:spcBef>
            </a:pPr>
            <a:r>
              <a:rPr sz="2800" spc="15" dirty="0"/>
              <a:t>Albert</a:t>
            </a:r>
            <a:r>
              <a:rPr sz="2800" spc="-149" dirty="0"/>
              <a:t> </a:t>
            </a:r>
            <a:r>
              <a:rPr sz="2800" spc="40" dirty="0"/>
              <a:t>Einstein</a:t>
            </a:r>
            <a:endParaRPr sz="2800" dirty="0"/>
          </a:p>
        </p:txBody>
      </p:sp>
      <p:sp>
        <p:nvSpPr>
          <p:cNvPr id="12" name="Slide Number Placeholder 11">
            <a:extLst>
              <a:ext uri="{FF2B5EF4-FFF2-40B4-BE49-F238E27FC236}">
                <a16:creationId xmlns:a16="http://schemas.microsoft.com/office/drawing/2014/main" id="{E227570B-38C2-D123-8502-6375947A4A49}"/>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19</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3462" y="3200400"/>
            <a:ext cx="4927599" cy="1267206"/>
          </a:xfrm>
          <a:prstGeom prst="rect">
            <a:avLst/>
          </a:prstGeom>
        </p:spPr>
        <p:txBody>
          <a:bodyPr vert="horz" wrap="square" lIns="0" tIns="39370" rIns="0" bIns="0" rtlCol="0">
            <a:spAutoFit/>
          </a:bodyPr>
          <a:lstStyle/>
          <a:p>
            <a:pPr marL="12701">
              <a:spcBef>
                <a:spcPts val="310"/>
              </a:spcBef>
            </a:pPr>
            <a:r>
              <a:rPr sz="1201" b="1" dirty="0">
                <a:latin typeface="Arial"/>
                <a:cs typeface="Arial"/>
              </a:rPr>
              <a:t>Written by HCI Group</a:t>
            </a:r>
            <a:endParaRPr sz="1201" dirty="0">
              <a:latin typeface="Arial"/>
              <a:cs typeface="Arial"/>
            </a:endParaRPr>
          </a:p>
          <a:p>
            <a:pPr marL="12701">
              <a:spcBef>
                <a:spcPts val="210"/>
              </a:spcBef>
            </a:pPr>
            <a:r>
              <a:rPr sz="1201" b="1" dirty="0">
                <a:latin typeface="Arial"/>
                <a:cs typeface="Arial"/>
              </a:rPr>
              <a:t>Universitas Muhammadiyah Malang and Universiti putra malaysia</a:t>
            </a:r>
            <a:endParaRPr sz="1201" dirty="0">
              <a:latin typeface="Arial"/>
              <a:cs typeface="Arial"/>
            </a:endParaRPr>
          </a:p>
          <a:p>
            <a:pPr marL="12701" marR="3123160">
              <a:lnSpc>
                <a:spcPct val="114599"/>
              </a:lnSpc>
            </a:pPr>
            <a:r>
              <a:rPr sz="1201" dirty="0">
                <a:latin typeface="Trebuchet MS"/>
                <a:cs typeface="Trebuchet MS"/>
              </a:rPr>
              <a:t>Wahyu Andhyka Kusuma  Azrul Hazri bin Jantan  Novia Admodisastro  Noris Mohd Norowi</a:t>
            </a:r>
          </a:p>
        </p:txBody>
      </p:sp>
      <p:sp>
        <p:nvSpPr>
          <p:cNvPr id="3" name="object 3"/>
          <p:cNvSpPr txBox="1">
            <a:spLocks noGrp="1"/>
          </p:cNvSpPr>
          <p:nvPr>
            <p:ph type="title"/>
          </p:nvPr>
        </p:nvSpPr>
        <p:spPr>
          <a:xfrm>
            <a:off x="1289008" y="316031"/>
            <a:ext cx="8616992" cy="2052806"/>
          </a:xfrm>
          <a:prstGeom prst="rect">
            <a:avLst/>
          </a:prstGeom>
        </p:spPr>
        <p:txBody>
          <a:bodyPr vert="horz" wrap="square" lIns="0" tIns="13335" rIns="0" bIns="0" rtlCol="0">
            <a:spAutoFit/>
          </a:bodyPr>
          <a:lstStyle/>
          <a:p>
            <a:pPr marL="12701">
              <a:spcBef>
                <a:spcPts val="106"/>
              </a:spcBef>
            </a:pPr>
            <a:r>
              <a:rPr lang="en-ID" sz="13000" b="1" dirty="0" err="1">
                <a:solidFill>
                  <a:srgbClr val="004AAC"/>
                </a:solidFill>
                <a:latin typeface="Gabriola" pitchFamily="82" charset="0"/>
              </a:rPr>
              <a:t>U</a:t>
            </a:r>
            <a:r>
              <a:rPr lang="en-ID" sz="13000" b="1" dirty="0" err="1">
                <a:solidFill>
                  <a:srgbClr val="231F20"/>
                </a:solidFill>
                <a:latin typeface="Gabriola" pitchFamily="82" charset="0"/>
              </a:rPr>
              <a:t>X</a:t>
            </a:r>
            <a:r>
              <a:rPr lang="en-ID" sz="131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13252" dirty="0"/>
          </a:p>
        </p:txBody>
      </p:sp>
      <p:sp>
        <p:nvSpPr>
          <p:cNvPr id="4" name="object 4"/>
          <p:cNvSpPr txBox="1"/>
          <p:nvPr/>
        </p:nvSpPr>
        <p:spPr>
          <a:xfrm>
            <a:off x="1163462" y="787807"/>
            <a:ext cx="246349" cy="575376"/>
          </a:xfrm>
          <a:prstGeom prst="rect">
            <a:avLst/>
          </a:prstGeom>
        </p:spPr>
        <p:txBody>
          <a:bodyPr vert="vert270" wrap="square" lIns="0" tIns="26669" rIns="0" bIns="0" rtlCol="0">
            <a:spAutoFit/>
          </a:bodyPr>
          <a:lstStyle/>
          <a:p>
            <a:pPr marL="12701">
              <a:spcBef>
                <a:spcPts val="210"/>
              </a:spcBef>
            </a:pPr>
            <a:r>
              <a:rPr sz="1601" dirty="0">
                <a:latin typeface="Verdana"/>
                <a:cs typeface="Verdana"/>
              </a:rPr>
              <a:t>the</a:t>
            </a:r>
          </a:p>
        </p:txBody>
      </p:sp>
      <p:sp>
        <p:nvSpPr>
          <p:cNvPr id="5" name="object 5"/>
          <p:cNvSpPr txBox="1"/>
          <p:nvPr/>
        </p:nvSpPr>
        <p:spPr>
          <a:xfrm>
            <a:off x="1163462" y="2221624"/>
            <a:ext cx="5111791" cy="626197"/>
          </a:xfrm>
          <a:prstGeom prst="rect">
            <a:avLst/>
          </a:prstGeom>
        </p:spPr>
        <p:txBody>
          <a:bodyPr vert="horz" wrap="square" lIns="0" tIns="12700" rIns="0" bIns="0" rtlCol="0">
            <a:spAutoFit/>
          </a:bodyPr>
          <a:lstStyle/>
          <a:p>
            <a:pPr marL="12701">
              <a:spcBef>
                <a:spcPts val="100"/>
              </a:spcBef>
            </a:pPr>
            <a:r>
              <a:rPr sz="1301" dirty="0">
                <a:latin typeface="Verdana"/>
                <a:cs typeface="Verdana"/>
              </a:rPr>
              <a:t>The process to optimize your resource for the</a:t>
            </a:r>
            <a:r>
              <a:rPr lang="en-US" sz="1301" dirty="0">
                <a:latin typeface="Verdana"/>
                <a:cs typeface="Verdana"/>
              </a:rPr>
              <a:t> </a:t>
            </a:r>
            <a:r>
              <a:rPr lang="en-ID" sz="1301" dirty="0">
                <a:latin typeface="Verdana"/>
                <a:cs typeface="Verdana"/>
              </a:rPr>
              <a:t>Requirement quality User</a:t>
            </a:r>
          </a:p>
          <a:p>
            <a:pPr marL="12701">
              <a:spcBef>
                <a:spcPts val="100"/>
              </a:spcBef>
            </a:pPr>
            <a:endParaRPr sz="1301" dirty="0">
              <a:latin typeface="Verdana"/>
              <a:cs typeface="Verdana"/>
            </a:endParaRPr>
          </a:p>
        </p:txBody>
      </p:sp>
      <p:sp>
        <p:nvSpPr>
          <p:cNvPr id="6" name="object 6"/>
          <p:cNvSpPr txBox="1"/>
          <p:nvPr/>
        </p:nvSpPr>
        <p:spPr>
          <a:xfrm>
            <a:off x="1141691" y="2787321"/>
            <a:ext cx="1722120" cy="192168"/>
          </a:xfrm>
          <a:prstGeom prst="rect">
            <a:avLst/>
          </a:prstGeom>
        </p:spPr>
        <p:txBody>
          <a:bodyPr vert="horz" wrap="square" lIns="0" tIns="12700" rIns="0" bIns="0" rtlCol="0">
            <a:spAutoFit/>
          </a:bodyPr>
          <a:lstStyle/>
          <a:p>
            <a:pPr marL="12701">
              <a:lnSpc>
                <a:spcPts val="1495"/>
              </a:lnSpc>
              <a:spcBef>
                <a:spcPts val="100"/>
              </a:spcBef>
            </a:pPr>
            <a:r>
              <a:rPr sz="1201" b="1" dirty="0">
                <a:latin typeface="Arial"/>
                <a:cs typeface="Arial"/>
              </a:rPr>
              <a:t>Second Versions</a:t>
            </a:r>
            <a:endParaRPr sz="1201" dirty="0">
              <a:latin typeface="Arial"/>
              <a:cs typeface="Arial"/>
            </a:endParaRPr>
          </a:p>
        </p:txBody>
      </p:sp>
      <p:sp>
        <p:nvSpPr>
          <p:cNvPr id="13" name="Slide Number Placeholder 12">
            <a:extLst>
              <a:ext uri="{FF2B5EF4-FFF2-40B4-BE49-F238E27FC236}">
                <a16:creationId xmlns:a16="http://schemas.microsoft.com/office/drawing/2014/main" id="{A2B981E7-3FE8-3283-8FCA-BF06B2B67984}"/>
              </a:ext>
            </a:extLst>
          </p:cNvPr>
          <p:cNvSpPr>
            <a:spLocks noGrp="1"/>
          </p:cNvSpPr>
          <p:nvPr>
            <p:ph type="sldNum" sz="quarter" idx="7"/>
          </p:nvPr>
        </p:nvSpPr>
        <p:spPr>
          <a:xfrm>
            <a:off x="4191000"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154723" y="1146868"/>
            <a:ext cx="429260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Meet stakeholder</a:t>
            </a:r>
          </a:p>
        </p:txBody>
      </p:sp>
      <p:sp>
        <p:nvSpPr>
          <p:cNvPr id="17" name="object 17"/>
          <p:cNvSpPr txBox="1"/>
          <p:nvPr/>
        </p:nvSpPr>
        <p:spPr>
          <a:xfrm>
            <a:off x="1154723" y="2701653"/>
            <a:ext cx="2912746"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OBJECTIVE AND EXPECTED RESULTS</a:t>
            </a:r>
          </a:p>
        </p:txBody>
      </p:sp>
      <p:sp>
        <p:nvSpPr>
          <p:cNvPr id="18" name="object 18"/>
          <p:cNvSpPr txBox="1"/>
          <p:nvPr/>
        </p:nvSpPr>
        <p:spPr>
          <a:xfrm>
            <a:off x="1143000" y="4862373"/>
            <a:ext cx="3456636"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5 MINUTES QUESTIONS</a:t>
            </a:r>
          </a:p>
        </p:txBody>
      </p:sp>
      <p:grpSp>
        <p:nvGrpSpPr>
          <p:cNvPr id="23" name="object 23"/>
          <p:cNvGrpSpPr/>
          <p:nvPr/>
        </p:nvGrpSpPr>
        <p:grpSpPr>
          <a:xfrm>
            <a:off x="8053706" y="953135"/>
            <a:ext cx="1014094" cy="532130"/>
            <a:chOff x="5981684" y="1485259"/>
            <a:chExt cx="1014094" cy="532130"/>
          </a:xfrm>
        </p:grpSpPr>
        <p:sp>
          <p:nvSpPr>
            <p:cNvPr id="24" name="object 24"/>
            <p:cNvSpPr/>
            <p:nvPr/>
          </p:nvSpPr>
          <p:spPr>
            <a:xfrm>
              <a:off x="6163514" y="1667090"/>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8" y="19048"/>
                  </a:lnTo>
                  <a:lnTo>
                    <a:pt x="831648"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8</a:t>
              </a:r>
              <a:endParaRPr dirty="0"/>
            </a:p>
          </p:txBody>
        </p:sp>
        <p:sp>
          <p:nvSpPr>
            <p:cNvPr id="25" name="object 25"/>
            <p:cNvSpPr/>
            <p:nvPr/>
          </p:nvSpPr>
          <p:spPr>
            <a:xfrm>
              <a:off x="5981684" y="14852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2" cstate="print"/>
            <a:stretch>
              <a:fillRect/>
            </a:stretch>
          </p:blipFill>
          <p:spPr>
            <a:xfrm>
              <a:off x="6144561" y="1575747"/>
              <a:ext cx="108584" cy="165592"/>
            </a:xfrm>
            <a:prstGeom prst="rect">
              <a:avLst/>
            </a:prstGeom>
          </p:spPr>
        </p:pic>
      </p:grpSp>
      <p:sp>
        <p:nvSpPr>
          <p:cNvPr id="28" name="TextBox 27">
            <a:extLst>
              <a:ext uri="{FF2B5EF4-FFF2-40B4-BE49-F238E27FC236}">
                <a16:creationId xmlns:a16="http://schemas.microsoft.com/office/drawing/2014/main" id="{86460059-ABD5-F302-CEBE-83F8F0D2FC1E}"/>
              </a:ext>
            </a:extLst>
          </p:cNvPr>
          <p:cNvSpPr txBox="1"/>
          <p:nvPr/>
        </p:nvSpPr>
        <p:spPr>
          <a:xfrm>
            <a:off x="1170769" y="3310834"/>
            <a:ext cx="7896617" cy="923330"/>
          </a:xfrm>
          <a:prstGeom prst="rect">
            <a:avLst/>
          </a:prstGeom>
          <a:noFill/>
          <a:ln>
            <a:solidFill>
              <a:schemeClr val="tx1"/>
            </a:solidFill>
          </a:ln>
        </p:spPr>
        <p:txBody>
          <a:bodyPr wrap="square" rtlCol="0">
            <a:spAutoFit/>
          </a:bodyPr>
          <a:lstStyle/>
          <a:p>
            <a:r>
              <a:rPr lang="en-US" dirty="0"/>
              <a:t>Make it easier to understand the problems experienced by stakeholders and provide solutions that can solve the problems experienced by stakeholders through an application system that I will create.</a:t>
            </a:r>
          </a:p>
        </p:txBody>
      </p:sp>
      <p:sp>
        <p:nvSpPr>
          <p:cNvPr id="29" name="TextBox 28">
            <a:extLst>
              <a:ext uri="{FF2B5EF4-FFF2-40B4-BE49-F238E27FC236}">
                <a16:creationId xmlns:a16="http://schemas.microsoft.com/office/drawing/2014/main" id="{07C7C13C-53F8-5CAC-6076-0188C9FE31BE}"/>
              </a:ext>
            </a:extLst>
          </p:cNvPr>
          <p:cNvSpPr txBox="1"/>
          <p:nvPr/>
        </p:nvSpPr>
        <p:spPr>
          <a:xfrm>
            <a:off x="1170769" y="5239200"/>
            <a:ext cx="7924800" cy="2308324"/>
          </a:xfrm>
          <a:prstGeom prst="rect">
            <a:avLst/>
          </a:prstGeom>
          <a:noFill/>
          <a:ln>
            <a:solidFill>
              <a:schemeClr val="tx1"/>
            </a:solidFill>
          </a:ln>
        </p:spPr>
        <p:txBody>
          <a:bodyPr wrap="square" rtlCol="0">
            <a:spAutoFit/>
          </a:bodyPr>
          <a:lstStyle/>
          <a:p>
            <a:pPr marL="342900" indent="-342900">
              <a:buAutoNum type="arabicPeriod"/>
            </a:pPr>
            <a:r>
              <a:rPr lang="en-US" dirty="0"/>
              <a:t>With the search feature for builders through selection make it easier for your project needs? </a:t>
            </a:r>
          </a:p>
          <a:p>
            <a:pPr marL="342900" indent="-342900">
              <a:buAutoNum type="arabicPeriod"/>
            </a:pPr>
            <a:r>
              <a:rPr lang="en-US" dirty="0"/>
              <a:t>Are you satisfied with the home design features in visualizing? your construction project better? </a:t>
            </a:r>
          </a:p>
          <a:p>
            <a:pPr marL="342900" indent="-342900">
              <a:buAutoNum type="arabicPeriod"/>
            </a:pPr>
            <a:r>
              <a:rPr lang="en-US" dirty="0"/>
              <a:t>Do you find it difficult to search for building repairs and materials? buildings in this application? </a:t>
            </a:r>
          </a:p>
          <a:p>
            <a:pPr marL="342900" indent="-342900">
              <a:buAutoNum type="arabicPeriod"/>
            </a:pPr>
            <a:r>
              <a:rPr lang="en-US" dirty="0"/>
              <a:t>Is it easy for you to understand building planning in this application? </a:t>
            </a:r>
          </a:p>
          <a:p>
            <a:pPr marL="342900" indent="-342900">
              <a:buAutoNum type="arabicPeriod"/>
            </a:pPr>
            <a:r>
              <a:rPr lang="en-US" dirty="0"/>
              <a:t>Do you feel satisfied in creating your development project in this application?</a:t>
            </a:r>
          </a:p>
        </p:txBody>
      </p:sp>
      <p:sp>
        <p:nvSpPr>
          <p:cNvPr id="8" name="Slide Number Placeholder 7">
            <a:extLst>
              <a:ext uri="{FF2B5EF4-FFF2-40B4-BE49-F238E27FC236}">
                <a16:creationId xmlns:a16="http://schemas.microsoft.com/office/drawing/2014/main" id="{B019D2A7-2588-8B78-B071-4A490D310504}"/>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20</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72304" y="1168220"/>
            <a:ext cx="3597579"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Findings</a:t>
            </a:r>
          </a:p>
        </p:txBody>
      </p:sp>
      <p:sp>
        <p:nvSpPr>
          <p:cNvPr id="18" name="object 18"/>
          <p:cNvSpPr txBox="1"/>
          <p:nvPr/>
        </p:nvSpPr>
        <p:spPr>
          <a:xfrm>
            <a:off x="1114917" y="2678129"/>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endParaRPr sz="1201">
              <a:latin typeface="Verdana"/>
              <a:cs typeface="Verdana"/>
            </a:endParaRPr>
          </a:p>
        </p:txBody>
      </p:sp>
      <p:sp>
        <p:nvSpPr>
          <p:cNvPr id="19" name="object 19"/>
          <p:cNvSpPr txBox="1"/>
          <p:nvPr/>
        </p:nvSpPr>
        <p:spPr>
          <a:xfrm>
            <a:off x="1143000" y="4092460"/>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p>
        </p:txBody>
      </p:sp>
      <p:grpSp>
        <p:nvGrpSpPr>
          <p:cNvPr id="23" name="object 23"/>
          <p:cNvGrpSpPr/>
          <p:nvPr/>
        </p:nvGrpSpPr>
        <p:grpSpPr>
          <a:xfrm>
            <a:off x="8053704" y="956691"/>
            <a:ext cx="1014094" cy="532130"/>
            <a:chOff x="5981679" y="1485260"/>
            <a:chExt cx="1014094" cy="532130"/>
          </a:xfrm>
        </p:grpSpPr>
        <p:sp>
          <p:nvSpPr>
            <p:cNvPr id="24" name="object 24"/>
            <p:cNvSpPr/>
            <p:nvPr/>
          </p:nvSpPr>
          <p:spPr>
            <a:xfrm>
              <a:off x="6163510" y="166709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t>8</a:t>
              </a:r>
              <a:endParaRPr sz="2000" dirty="0"/>
            </a:p>
          </p:txBody>
        </p:sp>
        <p:sp>
          <p:nvSpPr>
            <p:cNvPr id="25" name="object 25"/>
            <p:cNvSpPr/>
            <p:nvPr/>
          </p:nvSpPr>
          <p:spPr>
            <a:xfrm>
              <a:off x="5981679" y="148526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2" cstate="print"/>
            <a:stretch>
              <a:fillRect/>
            </a:stretch>
          </p:blipFill>
          <p:spPr>
            <a:xfrm>
              <a:off x="6144557" y="1575747"/>
              <a:ext cx="108584" cy="165592"/>
            </a:xfrm>
            <a:prstGeom prst="rect">
              <a:avLst/>
            </a:prstGeom>
          </p:spPr>
        </p:pic>
      </p:grpSp>
      <p:sp>
        <p:nvSpPr>
          <p:cNvPr id="27" name="TextBox 26">
            <a:extLst>
              <a:ext uri="{FF2B5EF4-FFF2-40B4-BE49-F238E27FC236}">
                <a16:creationId xmlns:a16="http://schemas.microsoft.com/office/drawing/2014/main" id="{0300ED98-5EA0-D9B3-8AFF-9AA753582C31}"/>
              </a:ext>
            </a:extLst>
          </p:cNvPr>
          <p:cNvSpPr txBox="1"/>
          <p:nvPr/>
        </p:nvSpPr>
        <p:spPr>
          <a:xfrm>
            <a:off x="1143000" y="2931633"/>
            <a:ext cx="7924800" cy="646331"/>
          </a:xfrm>
          <a:prstGeom prst="rect">
            <a:avLst/>
          </a:prstGeom>
          <a:noFill/>
          <a:ln>
            <a:solidFill>
              <a:schemeClr val="tx1"/>
            </a:solidFill>
          </a:ln>
        </p:spPr>
        <p:txBody>
          <a:bodyPr wrap="square" rtlCol="0">
            <a:spAutoFit/>
          </a:bodyPr>
          <a:lstStyle/>
          <a:p>
            <a:r>
              <a:rPr lang="en-US" dirty="0"/>
              <a:t>Most users find it easy with the experience of using the application in choosing a builder through this platform.</a:t>
            </a:r>
          </a:p>
        </p:txBody>
      </p:sp>
      <p:sp>
        <p:nvSpPr>
          <p:cNvPr id="28" name="TextBox 27">
            <a:extLst>
              <a:ext uri="{FF2B5EF4-FFF2-40B4-BE49-F238E27FC236}">
                <a16:creationId xmlns:a16="http://schemas.microsoft.com/office/drawing/2014/main" id="{5062FBBD-59B6-3791-3459-131843D78D5F}"/>
              </a:ext>
            </a:extLst>
          </p:cNvPr>
          <p:cNvSpPr txBox="1"/>
          <p:nvPr/>
        </p:nvSpPr>
        <p:spPr>
          <a:xfrm>
            <a:off x="1142998" y="4385656"/>
            <a:ext cx="7924800" cy="646331"/>
          </a:xfrm>
          <a:prstGeom prst="rect">
            <a:avLst/>
          </a:prstGeom>
          <a:noFill/>
          <a:ln>
            <a:solidFill>
              <a:schemeClr val="tx1"/>
            </a:solidFill>
          </a:ln>
        </p:spPr>
        <p:txBody>
          <a:bodyPr wrap="square" rtlCol="0">
            <a:spAutoFit/>
          </a:bodyPr>
          <a:lstStyle/>
          <a:p>
            <a:r>
              <a:rPr lang="en-US" dirty="0"/>
              <a:t>Because many users are satisfied using the home design feature for</a:t>
            </a:r>
          </a:p>
          <a:p>
            <a:r>
              <a:rPr lang="en-US" dirty="0"/>
              <a:t>visualize their construction project before selecting a builder</a:t>
            </a:r>
          </a:p>
        </p:txBody>
      </p:sp>
      <p:sp>
        <p:nvSpPr>
          <p:cNvPr id="8" name="Slide Number Placeholder 7">
            <a:extLst>
              <a:ext uri="{FF2B5EF4-FFF2-40B4-BE49-F238E27FC236}">
                <a16:creationId xmlns:a16="http://schemas.microsoft.com/office/drawing/2014/main" id="{8128064A-A1B6-69AD-C686-1255255E0B37}"/>
              </a:ext>
            </a:extLst>
          </p:cNvPr>
          <p:cNvSpPr>
            <a:spLocks noGrp="1"/>
          </p:cNvSpPr>
          <p:nvPr>
            <p:ph type="sldNum" sz="quarter" idx="7"/>
          </p:nvPr>
        </p:nvSpPr>
        <p:spPr>
          <a:xfrm>
            <a:off x="4384993" y="93200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21</a:t>
            </a:fld>
            <a:r>
              <a:rPr spc="-94" dirty="0"/>
              <a:t> </a:t>
            </a:r>
            <a:r>
              <a:rPr spc="-6" dirty="0"/>
              <a:t>fr</a:t>
            </a:r>
            <a:r>
              <a:rPr spc="70" dirty="0"/>
              <a:t>o</a:t>
            </a:r>
            <a:r>
              <a:rPr spc="106" dirty="0"/>
              <a:t>m</a:t>
            </a:r>
            <a:r>
              <a:rPr spc="-94" dirty="0"/>
              <a:t> </a:t>
            </a:r>
            <a:r>
              <a:rPr lang="en-US" spc="-94" dirty="0"/>
              <a:t> 1</a:t>
            </a:r>
            <a:r>
              <a:rPr u="sng" dirty="0">
                <a:uFill>
                  <a:solidFill>
                    <a:srgbClr val="000000"/>
                  </a:solidFill>
                </a:uFill>
                <a:latin typeface="Times New Roman"/>
                <a:cs typeface="Times New Roman"/>
              </a:rPr>
              <a:t> 	</a:t>
            </a:r>
          </a:p>
        </p:txBody>
      </p:sp>
      <p:sp>
        <p:nvSpPr>
          <p:cNvPr id="9" name="object 18">
            <a:extLst>
              <a:ext uri="{FF2B5EF4-FFF2-40B4-BE49-F238E27FC236}">
                <a16:creationId xmlns:a16="http://schemas.microsoft.com/office/drawing/2014/main" id="{E5D9E05A-99F3-2F9F-7DE6-FD2E9FC5E1D2}"/>
              </a:ext>
            </a:extLst>
          </p:cNvPr>
          <p:cNvSpPr txBox="1"/>
          <p:nvPr/>
        </p:nvSpPr>
        <p:spPr>
          <a:xfrm>
            <a:off x="1144223" y="5549511"/>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endParaRPr sz="1201">
              <a:latin typeface="Verdana"/>
              <a:cs typeface="Verdana"/>
            </a:endParaRPr>
          </a:p>
        </p:txBody>
      </p:sp>
      <p:sp>
        <p:nvSpPr>
          <p:cNvPr id="10" name="object 19">
            <a:extLst>
              <a:ext uri="{FF2B5EF4-FFF2-40B4-BE49-F238E27FC236}">
                <a16:creationId xmlns:a16="http://schemas.microsoft.com/office/drawing/2014/main" id="{66F96674-BE5D-45A8-35EF-B1A0134F02E6}"/>
              </a:ext>
            </a:extLst>
          </p:cNvPr>
          <p:cNvSpPr txBox="1"/>
          <p:nvPr/>
        </p:nvSpPr>
        <p:spPr>
          <a:xfrm>
            <a:off x="1172306" y="6963842"/>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p>
        </p:txBody>
      </p:sp>
      <p:sp>
        <p:nvSpPr>
          <p:cNvPr id="11" name="TextBox 10">
            <a:extLst>
              <a:ext uri="{FF2B5EF4-FFF2-40B4-BE49-F238E27FC236}">
                <a16:creationId xmlns:a16="http://schemas.microsoft.com/office/drawing/2014/main" id="{AE3C35B7-4AEA-DE34-C297-7ADA4C33D758}"/>
              </a:ext>
            </a:extLst>
          </p:cNvPr>
          <p:cNvSpPr txBox="1"/>
          <p:nvPr/>
        </p:nvSpPr>
        <p:spPr>
          <a:xfrm>
            <a:off x="1172306" y="5803015"/>
            <a:ext cx="7924800" cy="369332"/>
          </a:xfrm>
          <a:prstGeom prst="rect">
            <a:avLst/>
          </a:prstGeom>
          <a:noFill/>
          <a:ln>
            <a:solidFill>
              <a:schemeClr val="tx1"/>
            </a:solidFill>
          </a:ln>
        </p:spPr>
        <p:txBody>
          <a:bodyPr wrap="square" rtlCol="0">
            <a:spAutoFit/>
          </a:bodyPr>
          <a:lstStyle/>
          <a:p>
            <a:r>
              <a:rPr lang="en-US"/>
              <a:t>The majority of users show satisfaction with this application</a:t>
            </a:r>
            <a:endParaRPr lang="en-US" dirty="0"/>
          </a:p>
        </p:txBody>
      </p:sp>
      <p:sp>
        <p:nvSpPr>
          <p:cNvPr id="12" name="TextBox 11">
            <a:extLst>
              <a:ext uri="{FF2B5EF4-FFF2-40B4-BE49-F238E27FC236}">
                <a16:creationId xmlns:a16="http://schemas.microsoft.com/office/drawing/2014/main" id="{E2AE769A-6515-3DFF-1FD6-2B9997DD1D21}"/>
              </a:ext>
            </a:extLst>
          </p:cNvPr>
          <p:cNvSpPr txBox="1"/>
          <p:nvPr/>
        </p:nvSpPr>
        <p:spPr>
          <a:xfrm>
            <a:off x="1172304" y="7257038"/>
            <a:ext cx="7924800" cy="646331"/>
          </a:xfrm>
          <a:prstGeom prst="rect">
            <a:avLst/>
          </a:prstGeom>
          <a:noFill/>
          <a:ln>
            <a:solidFill>
              <a:schemeClr val="tx1"/>
            </a:solidFill>
          </a:ln>
        </p:spPr>
        <p:txBody>
          <a:bodyPr wrap="square" rtlCol="0">
            <a:spAutoFit/>
          </a:bodyPr>
          <a:lstStyle/>
          <a:p>
            <a:r>
              <a:rPr lang="en-US" dirty="0"/>
              <a:t>More and more builders are signing up and using the platform, demonstrating its appeal and benefits for construction professionals.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a:grpSpLocks noChangeAspect="1"/>
          </p:cNvGrpSpPr>
          <p:nvPr/>
        </p:nvGrpSpPr>
        <p:grpSpPr>
          <a:xfrm>
            <a:off x="5115387" y="4575497"/>
            <a:ext cx="1746179" cy="1846792"/>
            <a:chOff x="4998131" y="4550664"/>
            <a:chExt cx="1983739" cy="2098040"/>
          </a:xfrm>
        </p:grpSpPr>
        <p:sp>
          <p:nvSpPr>
            <p:cNvPr id="3" name="object 3"/>
            <p:cNvSpPr/>
            <p:nvPr/>
          </p:nvSpPr>
          <p:spPr>
            <a:xfrm>
              <a:off x="4998131" y="4792772"/>
              <a:ext cx="1854835" cy="1855470"/>
            </a:xfrm>
            <a:custGeom>
              <a:avLst/>
              <a:gdLst/>
              <a:ahLst/>
              <a:cxnLst/>
              <a:rect l="l" t="t" r="r" b="b"/>
              <a:pathLst>
                <a:path w="1854834" h="1855470">
                  <a:moveTo>
                    <a:pt x="0" y="1777580"/>
                  </a:moveTo>
                  <a:lnTo>
                    <a:pt x="92727" y="0"/>
                  </a:lnTo>
                  <a:lnTo>
                    <a:pt x="1854738" y="87459"/>
                  </a:lnTo>
                  <a:lnTo>
                    <a:pt x="1785172" y="1662510"/>
                  </a:lnTo>
                  <a:lnTo>
                    <a:pt x="1573953" y="1855355"/>
                  </a:lnTo>
                  <a:lnTo>
                    <a:pt x="0" y="1777580"/>
                  </a:lnTo>
                  <a:close/>
                </a:path>
              </a:pathLst>
            </a:custGeom>
            <a:solidFill>
              <a:srgbClr val="D1F0FF"/>
            </a:solidFill>
          </p:spPr>
          <p:txBody>
            <a:bodyPr wrap="square" lIns="0" tIns="0" rIns="0" bIns="0" rtlCol="0"/>
            <a:lstStyle/>
            <a:p>
              <a:endParaRPr sz="1154" dirty="0"/>
            </a:p>
          </p:txBody>
        </p:sp>
        <p:sp>
          <p:nvSpPr>
            <p:cNvPr id="4" name="object 4"/>
            <p:cNvSpPr/>
            <p:nvPr/>
          </p:nvSpPr>
          <p:spPr>
            <a:xfrm>
              <a:off x="5137155" y="4550664"/>
              <a:ext cx="250825" cy="791210"/>
            </a:xfrm>
            <a:custGeom>
              <a:avLst/>
              <a:gdLst/>
              <a:ahLst/>
              <a:cxnLst/>
              <a:rect l="l" t="t" r="r" b="b"/>
              <a:pathLst>
                <a:path w="250825" h="791210">
                  <a:moveTo>
                    <a:pt x="201823" y="790736"/>
                  </a:moveTo>
                  <a:lnTo>
                    <a:pt x="0" y="767653"/>
                  </a:lnTo>
                  <a:lnTo>
                    <a:pt x="56502" y="0"/>
                  </a:lnTo>
                  <a:lnTo>
                    <a:pt x="250774" y="22219"/>
                  </a:lnTo>
                  <a:lnTo>
                    <a:pt x="201823" y="790736"/>
                  </a:lnTo>
                  <a:close/>
                </a:path>
              </a:pathLst>
            </a:custGeom>
            <a:solidFill>
              <a:srgbClr val="34A1F4">
                <a:alpha val="79998"/>
              </a:srgbClr>
            </a:solidFill>
          </p:spPr>
          <p:txBody>
            <a:bodyPr wrap="square" lIns="0" tIns="0" rIns="0" bIns="0" rtlCol="0"/>
            <a:lstStyle/>
            <a:p>
              <a:endParaRPr sz="1154"/>
            </a:p>
          </p:txBody>
        </p:sp>
        <p:sp>
          <p:nvSpPr>
            <p:cNvPr id="5" name="object 5"/>
            <p:cNvSpPr/>
            <p:nvPr/>
          </p:nvSpPr>
          <p:spPr>
            <a:xfrm>
              <a:off x="5160467" y="5013540"/>
              <a:ext cx="1557655" cy="1470660"/>
            </a:xfrm>
            <a:custGeom>
              <a:avLst/>
              <a:gdLst/>
              <a:ahLst/>
              <a:cxnLst/>
              <a:rect l="l" t="t" r="r" b="b"/>
              <a:pathLst>
                <a:path w="1557654" h="1470660">
                  <a:moveTo>
                    <a:pt x="1421777" y="1456817"/>
                  </a:moveTo>
                  <a:lnTo>
                    <a:pt x="927" y="1361490"/>
                  </a:lnTo>
                  <a:lnTo>
                    <a:pt x="0" y="1375283"/>
                  </a:lnTo>
                  <a:lnTo>
                    <a:pt x="1420850" y="1470609"/>
                  </a:lnTo>
                  <a:lnTo>
                    <a:pt x="1421777" y="1456817"/>
                  </a:lnTo>
                  <a:close/>
                </a:path>
                <a:path w="1557654" h="1470660">
                  <a:moveTo>
                    <a:pt x="1490624" y="1322933"/>
                  </a:moveTo>
                  <a:lnTo>
                    <a:pt x="16687" y="1224051"/>
                  </a:lnTo>
                  <a:lnTo>
                    <a:pt x="15760" y="1237843"/>
                  </a:lnTo>
                  <a:lnTo>
                    <a:pt x="1489697" y="1336725"/>
                  </a:lnTo>
                  <a:lnTo>
                    <a:pt x="1490624" y="1322933"/>
                  </a:lnTo>
                  <a:close/>
                </a:path>
                <a:path w="1557654" h="1470660">
                  <a:moveTo>
                    <a:pt x="1506321" y="1045806"/>
                  </a:moveTo>
                  <a:lnTo>
                    <a:pt x="32397" y="946924"/>
                  </a:lnTo>
                  <a:lnTo>
                    <a:pt x="31470" y="960716"/>
                  </a:lnTo>
                  <a:lnTo>
                    <a:pt x="1505407" y="1059599"/>
                  </a:lnTo>
                  <a:lnTo>
                    <a:pt x="1506321" y="1045806"/>
                  </a:lnTo>
                  <a:close/>
                </a:path>
                <a:path w="1557654" h="1470660">
                  <a:moveTo>
                    <a:pt x="1506385" y="1184935"/>
                  </a:moveTo>
                  <a:lnTo>
                    <a:pt x="32461" y="1086065"/>
                  </a:lnTo>
                  <a:lnTo>
                    <a:pt x="31534" y="1099845"/>
                  </a:lnTo>
                  <a:lnTo>
                    <a:pt x="1505470" y="1198727"/>
                  </a:lnTo>
                  <a:lnTo>
                    <a:pt x="1506385" y="1184935"/>
                  </a:lnTo>
                  <a:close/>
                </a:path>
                <a:path w="1557654" h="1470660">
                  <a:moveTo>
                    <a:pt x="1516519" y="628294"/>
                  </a:moveTo>
                  <a:lnTo>
                    <a:pt x="42583" y="529412"/>
                  </a:lnTo>
                  <a:lnTo>
                    <a:pt x="41668" y="543204"/>
                  </a:lnTo>
                  <a:lnTo>
                    <a:pt x="1515592" y="642086"/>
                  </a:lnTo>
                  <a:lnTo>
                    <a:pt x="1516519" y="628294"/>
                  </a:lnTo>
                  <a:close/>
                </a:path>
                <a:path w="1557654" h="1470660">
                  <a:moveTo>
                    <a:pt x="1522095" y="907808"/>
                  </a:moveTo>
                  <a:lnTo>
                    <a:pt x="48158" y="808926"/>
                  </a:lnTo>
                  <a:lnTo>
                    <a:pt x="47244" y="822718"/>
                  </a:lnTo>
                  <a:lnTo>
                    <a:pt x="1521167" y="921600"/>
                  </a:lnTo>
                  <a:lnTo>
                    <a:pt x="1522095" y="907808"/>
                  </a:lnTo>
                  <a:close/>
                </a:path>
                <a:path w="1557654" h="1470660">
                  <a:moveTo>
                    <a:pt x="1526794" y="489673"/>
                  </a:moveTo>
                  <a:lnTo>
                    <a:pt x="52870" y="390791"/>
                  </a:lnTo>
                  <a:lnTo>
                    <a:pt x="51943" y="404583"/>
                  </a:lnTo>
                  <a:lnTo>
                    <a:pt x="1525866" y="503466"/>
                  </a:lnTo>
                  <a:lnTo>
                    <a:pt x="1526794" y="489673"/>
                  </a:lnTo>
                  <a:close/>
                </a:path>
                <a:path w="1557654" h="1470660">
                  <a:moveTo>
                    <a:pt x="1537868" y="769823"/>
                  </a:moveTo>
                  <a:lnTo>
                    <a:pt x="63931" y="670941"/>
                  </a:lnTo>
                  <a:lnTo>
                    <a:pt x="63004" y="684720"/>
                  </a:lnTo>
                  <a:lnTo>
                    <a:pt x="1536941" y="783602"/>
                  </a:lnTo>
                  <a:lnTo>
                    <a:pt x="1537868" y="769823"/>
                  </a:lnTo>
                  <a:close/>
                </a:path>
                <a:path w="1557654" h="1470660">
                  <a:moveTo>
                    <a:pt x="1541957" y="357847"/>
                  </a:moveTo>
                  <a:lnTo>
                    <a:pt x="185229" y="266827"/>
                  </a:lnTo>
                  <a:lnTo>
                    <a:pt x="184302" y="280619"/>
                  </a:lnTo>
                  <a:lnTo>
                    <a:pt x="1541030" y="371640"/>
                  </a:lnTo>
                  <a:lnTo>
                    <a:pt x="1541957" y="357847"/>
                  </a:lnTo>
                  <a:close/>
                </a:path>
                <a:path w="1557654" h="1470660">
                  <a:moveTo>
                    <a:pt x="1556461" y="91020"/>
                  </a:moveTo>
                  <a:lnTo>
                    <a:pt x="199720" y="0"/>
                  </a:lnTo>
                  <a:lnTo>
                    <a:pt x="198805" y="13792"/>
                  </a:lnTo>
                  <a:lnTo>
                    <a:pt x="1555534" y="104813"/>
                  </a:lnTo>
                  <a:lnTo>
                    <a:pt x="1556461" y="91020"/>
                  </a:lnTo>
                  <a:close/>
                </a:path>
                <a:path w="1557654" h="1470660">
                  <a:moveTo>
                    <a:pt x="1557108" y="225348"/>
                  </a:moveTo>
                  <a:lnTo>
                    <a:pt x="200367" y="134327"/>
                  </a:lnTo>
                  <a:lnTo>
                    <a:pt x="199440" y="148120"/>
                  </a:lnTo>
                  <a:lnTo>
                    <a:pt x="1556181" y="239141"/>
                  </a:lnTo>
                  <a:lnTo>
                    <a:pt x="1557108" y="225348"/>
                  </a:lnTo>
                  <a:close/>
                </a:path>
              </a:pathLst>
            </a:custGeom>
            <a:solidFill>
              <a:srgbClr val="D1F0FF"/>
            </a:solidFill>
          </p:spPr>
          <p:txBody>
            <a:bodyPr wrap="square" lIns="0" tIns="0" rIns="0" bIns="0" rtlCol="0"/>
            <a:lstStyle/>
            <a:p>
              <a:endParaRPr sz="1154"/>
            </a:p>
          </p:txBody>
        </p:sp>
        <p:sp>
          <p:nvSpPr>
            <p:cNvPr id="6" name="object 6"/>
            <p:cNvSpPr/>
            <p:nvPr/>
          </p:nvSpPr>
          <p:spPr>
            <a:xfrm>
              <a:off x="6572084" y="6441066"/>
              <a:ext cx="211454" cy="207645"/>
            </a:xfrm>
            <a:custGeom>
              <a:avLst/>
              <a:gdLst/>
              <a:ahLst/>
              <a:cxnLst/>
              <a:rect l="l" t="t" r="r" b="b"/>
              <a:pathLst>
                <a:path w="211454" h="207645">
                  <a:moveTo>
                    <a:pt x="0" y="207061"/>
                  </a:moveTo>
                  <a:lnTo>
                    <a:pt x="13945" y="0"/>
                  </a:lnTo>
                  <a:lnTo>
                    <a:pt x="211219" y="14216"/>
                  </a:lnTo>
                  <a:lnTo>
                    <a:pt x="0" y="207061"/>
                  </a:lnTo>
                  <a:close/>
                </a:path>
              </a:pathLst>
            </a:custGeom>
            <a:solidFill>
              <a:srgbClr val="A8D9FF"/>
            </a:solidFill>
          </p:spPr>
          <p:txBody>
            <a:bodyPr wrap="square" lIns="0" tIns="0" rIns="0" bIns="0" rtlCol="0"/>
            <a:lstStyle/>
            <a:p>
              <a:endParaRPr sz="1154"/>
            </a:p>
          </p:txBody>
        </p:sp>
        <p:sp>
          <p:nvSpPr>
            <p:cNvPr id="7" name="object 7"/>
            <p:cNvSpPr/>
            <p:nvPr/>
          </p:nvSpPr>
          <p:spPr>
            <a:xfrm>
              <a:off x="6630545" y="4981684"/>
              <a:ext cx="351155" cy="335915"/>
            </a:xfrm>
            <a:custGeom>
              <a:avLst/>
              <a:gdLst/>
              <a:ahLst/>
              <a:cxnLst/>
              <a:rect l="l" t="t" r="r" b="b"/>
              <a:pathLst>
                <a:path w="351154" h="335914">
                  <a:moveTo>
                    <a:pt x="275451" y="335658"/>
                  </a:moveTo>
                  <a:lnTo>
                    <a:pt x="271251" y="335658"/>
                  </a:lnTo>
                  <a:lnTo>
                    <a:pt x="267082" y="335658"/>
                  </a:lnTo>
                  <a:lnTo>
                    <a:pt x="262934" y="334379"/>
                  </a:lnTo>
                  <a:lnTo>
                    <a:pt x="175421" y="271630"/>
                  </a:lnTo>
                  <a:lnTo>
                    <a:pt x="91478" y="331830"/>
                  </a:lnTo>
                  <a:lnTo>
                    <a:pt x="85733" y="334707"/>
                  </a:lnTo>
                  <a:lnTo>
                    <a:pt x="59220" y="315443"/>
                  </a:lnTo>
                  <a:lnTo>
                    <a:pt x="60181" y="309108"/>
                  </a:lnTo>
                  <a:lnTo>
                    <a:pt x="91488" y="208067"/>
                  </a:lnTo>
                  <a:lnTo>
                    <a:pt x="8298" y="149446"/>
                  </a:lnTo>
                  <a:lnTo>
                    <a:pt x="3795" y="144871"/>
                  </a:lnTo>
                  <a:lnTo>
                    <a:pt x="981" y="139260"/>
                  </a:lnTo>
                  <a:lnTo>
                    <a:pt x="0" y="133059"/>
                  </a:lnTo>
                  <a:lnTo>
                    <a:pt x="993" y="126714"/>
                  </a:lnTo>
                  <a:lnTo>
                    <a:pt x="3717" y="118376"/>
                  </a:lnTo>
                  <a:lnTo>
                    <a:pt x="11476" y="112711"/>
                  </a:lnTo>
                  <a:lnTo>
                    <a:pt x="123280" y="112495"/>
                  </a:lnTo>
                  <a:lnTo>
                    <a:pt x="158849" y="5613"/>
                  </a:lnTo>
                  <a:lnTo>
                    <a:pt x="166639" y="0"/>
                  </a:lnTo>
                  <a:lnTo>
                    <a:pt x="184202" y="0"/>
                  </a:lnTo>
                  <a:lnTo>
                    <a:pt x="191993" y="5623"/>
                  </a:lnTo>
                  <a:lnTo>
                    <a:pt x="227014" y="112495"/>
                  </a:lnTo>
                  <a:lnTo>
                    <a:pt x="339375" y="112711"/>
                  </a:lnTo>
                  <a:lnTo>
                    <a:pt x="347145" y="118387"/>
                  </a:lnTo>
                  <a:lnTo>
                    <a:pt x="349839" y="126714"/>
                  </a:lnTo>
                  <a:lnTo>
                    <a:pt x="350837" y="133059"/>
                  </a:lnTo>
                  <a:lnTo>
                    <a:pt x="349858" y="139260"/>
                  </a:lnTo>
                  <a:lnTo>
                    <a:pt x="347042" y="144871"/>
                  </a:lnTo>
                  <a:lnTo>
                    <a:pt x="342533" y="149446"/>
                  </a:lnTo>
                  <a:lnTo>
                    <a:pt x="259343" y="208067"/>
                  </a:lnTo>
                  <a:lnTo>
                    <a:pt x="290650" y="309108"/>
                  </a:lnTo>
                  <a:lnTo>
                    <a:pt x="279640" y="334368"/>
                  </a:lnTo>
                  <a:lnTo>
                    <a:pt x="275451" y="335658"/>
                  </a:lnTo>
                  <a:close/>
                </a:path>
              </a:pathLst>
            </a:custGeom>
            <a:solidFill>
              <a:srgbClr val="FFB000"/>
            </a:solidFill>
          </p:spPr>
          <p:txBody>
            <a:bodyPr wrap="square" lIns="0" tIns="0" rIns="0" bIns="0" rtlCol="0"/>
            <a:lstStyle/>
            <a:p>
              <a:endParaRPr sz="1154"/>
            </a:p>
          </p:txBody>
        </p:sp>
      </p:grpSp>
      <p:pic>
        <p:nvPicPr>
          <p:cNvPr id="8" name="object 8"/>
          <p:cNvPicPr>
            <a:picLocks noChangeAspect="1"/>
          </p:cNvPicPr>
          <p:nvPr/>
        </p:nvPicPr>
        <p:blipFill>
          <a:blip r:embed="rId2" cstate="print"/>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solidFill>
              <a:srgbClr val="A8D9FF"/>
            </a:solid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solidFill>
              <a:srgbClr val="D1F0FF">
                <a:alpha val="79998"/>
              </a:srgbClr>
            </a:solid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solidFill>
              <a:srgbClr val="34A1F4"/>
            </a:solidFill>
          </p:spPr>
          <p:txBody>
            <a:bodyPr wrap="square" lIns="0" tIns="0" rIns="0" bIns="0" rtlCol="0"/>
            <a:lstStyle/>
            <a:p>
              <a:endParaRPr sz="1154"/>
            </a:p>
          </p:txBody>
        </p:sp>
      </p:grpSp>
      <p:pic>
        <p:nvPicPr>
          <p:cNvPr id="13" name="object 13"/>
          <p:cNvPicPr>
            <a:picLocks noChangeAspect="1"/>
          </p:cNvPicPr>
          <p:nvPr/>
        </p:nvPicPr>
        <p:blipFill>
          <a:blip r:embed="rId3" cstate="print"/>
          <a:stretch>
            <a:fillRect/>
          </a:stretch>
        </p:blipFill>
        <p:spPr>
          <a:xfrm>
            <a:off x="2988915" y="4639071"/>
            <a:ext cx="1633233" cy="1757980"/>
          </a:xfrm>
          <a:prstGeom prst="rect">
            <a:avLst/>
          </a:prstGeom>
        </p:spPr>
      </p:pic>
      <p:pic>
        <p:nvPicPr>
          <p:cNvPr id="14" name="object 14"/>
          <p:cNvPicPr>
            <a:picLocks noChangeAspect="1"/>
          </p:cNvPicPr>
          <p:nvPr/>
        </p:nvPicPr>
        <p:blipFill>
          <a:blip r:embed="rId4" cstate="print"/>
          <a:stretch>
            <a:fillRect/>
          </a:stretch>
        </p:blipFill>
        <p:spPr>
          <a:xfrm>
            <a:off x="7257063" y="4755145"/>
            <a:ext cx="1753004" cy="1777447"/>
          </a:xfrm>
          <a:prstGeom prst="rect">
            <a:avLst/>
          </a:prstGeom>
        </p:spPr>
      </p:pic>
      <p:pic>
        <p:nvPicPr>
          <p:cNvPr id="15" name="object 15"/>
          <p:cNvPicPr>
            <a:picLocks noChangeAspect="1"/>
          </p:cNvPicPr>
          <p:nvPr/>
        </p:nvPicPr>
        <p:blipFill>
          <a:blip r:embed="rId5" cstate="print"/>
          <a:stretch>
            <a:fillRect/>
          </a:stretch>
        </p:blipFill>
        <p:spPr>
          <a:xfrm>
            <a:off x="7434566" y="2617030"/>
            <a:ext cx="1633234" cy="1739989"/>
          </a:xfrm>
          <a:prstGeom prst="rect">
            <a:avLst/>
          </a:prstGeom>
        </p:spPr>
      </p:pic>
      <p:grpSp>
        <p:nvGrpSpPr>
          <p:cNvPr id="16" name="object 16"/>
          <p:cNvGrpSpPr>
            <a:grpSpLocks noChangeAspect="1"/>
          </p:cNvGrpSpPr>
          <p:nvPr/>
        </p:nvGrpSpPr>
        <p:grpSpPr>
          <a:xfrm>
            <a:off x="1129523" y="4626021"/>
            <a:ext cx="1650040" cy="1773010"/>
            <a:chOff x="570400" y="4547604"/>
            <a:chExt cx="1874520" cy="2014220"/>
          </a:xfrm>
        </p:grpSpPr>
        <p:sp>
          <p:nvSpPr>
            <p:cNvPr id="17" name="object 17"/>
            <p:cNvSpPr/>
            <p:nvPr/>
          </p:nvSpPr>
          <p:spPr>
            <a:xfrm>
              <a:off x="570400" y="4710611"/>
              <a:ext cx="1874520" cy="1851025"/>
            </a:xfrm>
            <a:custGeom>
              <a:avLst/>
              <a:gdLst/>
              <a:ahLst/>
              <a:cxnLst/>
              <a:rect l="l" t="t" r="r" b="b"/>
              <a:pathLst>
                <a:path w="1874520" h="1851025">
                  <a:moveTo>
                    <a:pt x="1873898" y="1825196"/>
                  </a:moveTo>
                  <a:lnTo>
                    <a:pt x="328904" y="1850837"/>
                  </a:lnTo>
                  <a:lnTo>
                    <a:pt x="32247" y="1594387"/>
                  </a:lnTo>
                  <a:lnTo>
                    <a:pt x="0" y="18968"/>
                  </a:lnTo>
                  <a:lnTo>
                    <a:pt x="1811709" y="0"/>
                  </a:lnTo>
                  <a:lnTo>
                    <a:pt x="1873898" y="1825196"/>
                  </a:lnTo>
                  <a:close/>
                </a:path>
              </a:pathLst>
            </a:custGeom>
            <a:solidFill>
              <a:srgbClr val="D1F0FF"/>
            </a:solidFill>
          </p:spPr>
          <p:txBody>
            <a:bodyPr wrap="square" lIns="0" tIns="0" rIns="0" bIns="0" rtlCol="0"/>
            <a:lstStyle/>
            <a:p>
              <a:endParaRPr sz="1154"/>
            </a:p>
          </p:txBody>
        </p:sp>
        <p:sp>
          <p:nvSpPr>
            <p:cNvPr id="18" name="object 18"/>
            <p:cNvSpPr/>
            <p:nvPr/>
          </p:nvSpPr>
          <p:spPr>
            <a:xfrm>
              <a:off x="1192271" y="4547604"/>
              <a:ext cx="957580" cy="232410"/>
            </a:xfrm>
            <a:custGeom>
              <a:avLst/>
              <a:gdLst/>
              <a:ahLst/>
              <a:cxnLst/>
              <a:rect l="l" t="t" r="r" b="b"/>
              <a:pathLst>
                <a:path w="957580" h="232410">
                  <a:moveTo>
                    <a:pt x="957400" y="213242"/>
                  </a:moveTo>
                  <a:lnTo>
                    <a:pt x="11340" y="232359"/>
                  </a:lnTo>
                  <a:lnTo>
                    <a:pt x="0" y="24765"/>
                  </a:lnTo>
                  <a:lnTo>
                    <a:pt x="945748" y="0"/>
                  </a:lnTo>
                  <a:lnTo>
                    <a:pt x="957400" y="213242"/>
                  </a:lnTo>
                  <a:close/>
                </a:path>
              </a:pathLst>
            </a:custGeom>
            <a:solidFill>
              <a:srgbClr val="34A1F4">
                <a:alpha val="79998"/>
              </a:srgbClr>
            </a:solidFill>
          </p:spPr>
          <p:txBody>
            <a:bodyPr wrap="square" lIns="0" tIns="0" rIns="0" bIns="0" rtlCol="0"/>
            <a:lstStyle/>
            <a:p>
              <a:endParaRPr sz="1154"/>
            </a:p>
          </p:txBody>
        </p:sp>
        <p:sp>
          <p:nvSpPr>
            <p:cNvPr id="19" name="object 19"/>
            <p:cNvSpPr/>
            <p:nvPr/>
          </p:nvSpPr>
          <p:spPr>
            <a:xfrm>
              <a:off x="602647" y="6291452"/>
              <a:ext cx="297180" cy="270510"/>
            </a:xfrm>
            <a:custGeom>
              <a:avLst/>
              <a:gdLst/>
              <a:ahLst/>
              <a:cxnLst/>
              <a:rect l="l" t="t" r="r" b="b"/>
              <a:pathLst>
                <a:path w="297180" h="270509">
                  <a:moveTo>
                    <a:pt x="296656" y="269996"/>
                  </a:moveTo>
                  <a:lnTo>
                    <a:pt x="0" y="13545"/>
                  </a:lnTo>
                  <a:lnTo>
                    <a:pt x="247901" y="0"/>
                  </a:lnTo>
                  <a:lnTo>
                    <a:pt x="296656" y="269996"/>
                  </a:lnTo>
                  <a:close/>
                </a:path>
              </a:pathLst>
            </a:custGeom>
            <a:solidFill>
              <a:srgbClr val="A8D9FF"/>
            </a:solidFill>
          </p:spPr>
          <p:txBody>
            <a:bodyPr wrap="square" lIns="0" tIns="0" rIns="0" bIns="0" rtlCol="0"/>
            <a:lstStyle/>
            <a:p>
              <a:endParaRPr sz="1154"/>
            </a:p>
          </p:txBody>
        </p:sp>
      </p:grpSp>
      <p:sp>
        <p:nvSpPr>
          <p:cNvPr id="20" name="object 20"/>
          <p:cNvSpPr txBox="1"/>
          <p:nvPr/>
        </p:nvSpPr>
        <p:spPr>
          <a:xfrm>
            <a:off x="1129523" y="1171387"/>
            <a:ext cx="2428240" cy="630942"/>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r>
              <a:rPr lang="en-US" sz="2000" dirty="0" err="1">
                <a:latin typeface="Trebuchet MS" panose="020B0703020202090204" pitchFamily="34" charset="0"/>
                <a:ea typeface="Brush Script MT" panose="03060802040406070304" pitchFamily="66" charset="-122"/>
                <a:cs typeface="Brush Script MT" panose="03060802040406070304" pitchFamily="66" charset="-122"/>
              </a:rPr>
              <a:t>Meylinda</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6" cstate="print"/>
          <a:stretch>
            <a:fillRect/>
          </a:stretch>
        </p:blipFill>
        <p:spPr>
          <a:xfrm>
            <a:off x="1152969" y="2596028"/>
            <a:ext cx="1673476" cy="1721551"/>
          </a:xfrm>
          <a:prstGeom prst="rect">
            <a:avLst/>
          </a:prstGeom>
        </p:spPr>
      </p:pic>
      <p:grpSp>
        <p:nvGrpSpPr>
          <p:cNvPr id="22" name="object 22"/>
          <p:cNvGrpSpPr/>
          <p:nvPr/>
        </p:nvGrpSpPr>
        <p:grpSpPr>
          <a:xfrm>
            <a:off x="8053706" y="941728"/>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7"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137067"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22</a:t>
            </a:fld>
            <a:r>
              <a:rPr spc="-94" dirty="0"/>
              <a:t> </a:t>
            </a:r>
            <a:r>
              <a:rPr spc="-6" dirty="0"/>
              <a:t>fr</a:t>
            </a:r>
            <a:r>
              <a:rPr spc="70" dirty="0"/>
              <a:t>o</a:t>
            </a:r>
            <a:r>
              <a:rPr spc="106" dirty="0"/>
              <a:t>m</a:t>
            </a:r>
            <a:r>
              <a:rPr spc="-94" dirty="0"/>
              <a:t> </a:t>
            </a:r>
            <a:r>
              <a:rPr lang="en-US" spc="-94" dirty="0"/>
              <a:t> 1 </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90537" y="2876650"/>
            <a:ext cx="1615678" cy="1384995"/>
          </a:xfrm>
          <a:prstGeom prst="rect">
            <a:avLst/>
          </a:prstGeom>
          <a:noFill/>
        </p:spPr>
        <p:txBody>
          <a:bodyPr wrap="square" rtlCol="0">
            <a:spAutoFit/>
          </a:bodyPr>
          <a:lstStyle/>
          <a:p>
            <a:r>
              <a:rPr lang="en-US" sz="1200" dirty="0"/>
              <a:t>Integrate a builder search feature based on their specialization and portfolio. This will help users like </a:t>
            </a:r>
            <a:r>
              <a:rPr lang="en-US" sz="1200" dirty="0" err="1"/>
              <a:t>Meylinda</a:t>
            </a:r>
            <a:r>
              <a:rPr lang="en-US" sz="1200" dirty="0"/>
              <a:t> find the right professional</a:t>
            </a:r>
          </a:p>
        </p:txBody>
      </p:sp>
      <p:sp>
        <p:nvSpPr>
          <p:cNvPr id="35" name="TextBox 34">
            <a:extLst>
              <a:ext uri="{FF2B5EF4-FFF2-40B4-BE49-F238E27FC236}">
                <a16:creationId xmlns:a16="http://schemas.microsoft.com/office/drawing/2014/main" id="{CA49B480-5815-BCD9-AFA0-55997C31B1CB}"/>
              </a:ext>
            </a:extLst>
          </p:cNvPr>
          <p:cNvSpPr txBox="1"/>
          <p:nvPr/>
        </p:nvSpPr>
        <p:spPr>
          <a:xfrm>
            <a:off x="3216087" y="2954696"/>
            <a:ext cx="2067981" cy="1200329"/>
          </a:xfrm>
          <a:prstGeom prst="rect">
            <a:avLst/>
          </a:prstGeom>
          <a:noFill/>
        </p:spPr>
        <p:txBody>
          <a:bodyPr wrap="square" rtlCol="0">
            <a:spAutoFit/>
          </a:bodyPr>
          <a:lstStyle/>
          <a:p>
            <a:r>
              <a:rPr lang="en-US" sz="1200" b="0" i="0" dirty="0">
                <a:solidFill>
                  <a:srgbClr val="040C28"/>
                </a:solidFill>
                <a:effectLst/>
                <a:latin typeface="Google Sans"/>
              </a:rPr>
              <a:t>Integrate a builder search feature based on their specialization and portfolio. This will help users like </a:t>
            </a:r>
            <a:r>
              <a:rPr lang="en-US" sz="1200" b="0" i="0" dirty="0" err="1">
                <a:solidFill>
                  <a:srgbClr val="040C28"/>
                </a:solidFill>
                <a:effectLst/>
                <a:latin typeface="Google Sans"/>
              </a:rPr>
              <a:t>Meylinda</a:t>
            </a:r>
            <a:r>
              <a:rPr lang="en-US" sz="1200" b="0" i="0" dirty="0">
                <a:solidFill>
                  <a:srgbClr val="040C28"/>
                </a:solidFill>
                <a:effectLst/>
                <a:latin typeface="Google Sans"/>
              </a:rPr>
              <a:t> find the right professional</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384857" y="2911810"/>
            <a:ext cx="1826111" cy="1384995"/>
          </a:xfrm>
          <a:prstGeom prst="rect">
            <a:avLst/>
          </a:prstGeom>
          <a:noFill/>
        </p:spPr>
        <p:txBody>
          <a:bodyPr wrap="square" rtlCol="0">
            <a:spAutoFit/>
          </a:bodyPr>
          <a:lstStyle/>
          <a:p>
            <a:r>
              <a:rPr lang="en-US" sz="1200" b="0" i="0" dirty="0">
                <a:solidFill>
                  <a:srgbClr val="040C28"/>
                </a:solidFill>
                <a:effectLst/>
                <a:latin typeface="Google Sans"/>
              </a:rPr>
              <a:t>Collaboration with well-known furniture brands to provide exclusive product catalogues. Users can browse and purchase furniture according to their preferences.</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454259" y="2911810"/>
            <a:ext cx="1633234" cy="1200329"/>
          </a:xfrm>
          <a:prstGeom prst="rect">
            <a:avLst/>
          </a:prstGeom>
          <a:noFill/>
        </p:spPr>
        <p:txBody>
          <a:bodyPr wrap="square" rtlCol="0">
            <a:spAutoFit/>
          </a:bodyPr>
          <a:lstStyle/>
          <a:p>
            <a:r>
              <a:rPr lang="en-US" sz="1200" b="0" i="0" dirty="0">
                <a:solidFill>
                  <a:srgbClr val="040C28"/>
                </a:solidFill>
                <a:effectLst/>
                <a:latin typeface="Google Sans"/>
              </a:rPr>
              <a:t>Add the option to contact the customer support team if </a:t>
            </a:r>
            <a:r>
              <a:rPr lang="en-US" sz="1200" b="0" i="0" dirty="0" err="1">
                <a:solidFill>
                  <a:srgbClr val="040C28"/>
                </a:solidFill>
                <a:effectLst/>
                <a:latin typeface="Google Sans"/>
              </a:rPr>
              <a:t>Meylinda</a:t>
            </a:r>
            <a:r>
              <a:rPr lang="en-US" sz="1200" b="0" i="0" dirty="0">
                <a:solidFill>
                  <a:srgbClr val="040C28"/>
                </a:solidFill>
                <a:effectLst/>
                <a:latin typeface="Google Sans"/>
              </a:rPr>
              <a:t> experiences any problems or needs help during the project</a:t>
            </a:r>
            <a:endParaRPr lang="en-US" sz="1200" dirty="0"/>
          </a:p>
        </p:txBody>
      </p:sp>
      <p:sp>
        <p:nvSpPr>
          <p:cNvPr id="38" name="TextBox 37">
            <a:extLst>
              <a:ext uri="{FF2B5EF4-FFF2-40B4-BE49-F238E27FC236}">
                <a16:creationId xmlns:a16="http://schemas.microsoft.com/office/drawing/2014/main" id="{E3916114-B60F-3199-1F38-2C3E6628A7A3}"/>
              </a:ext>
            </a:extLst>
          </p:cNvPr>
          <p:cNvSpPr txBox="1"/>
          <p:nvPr/>
        </p:nvSpPr>
        <p:spPr>
          <a:xfrm>
            <a:off x="1384764" y="4984021"/>
            <a:ext cx="1294454" cy="1384995"/>
          </a:xfrm>
          <a:prstGeom prst="rect">
            <a:avLst/>
          </a:prstGeom>
          <a:noFill/>
        </p:spPr>
        <p:txBody>
          <a:bodyPr wrap="square" rtlCol="0">
            <a:spAutoFit/>
          </a:bodyPr>
          <a:lstStyle/>
          <a:p>
            <a:r>
              <a:rPr lang="en-US" sz="1200" dirty="0"/>
              <a:t>Update user profiles with the option to save and share design ideas or inspiration for their home</a:t>
            </a:r>
          </a:p>
        </p:txBody>
      </p:sp>
      <p:sp>
        <p:nvSpPr>
          <p:cNvPr id="39" name="TextBox 38">
            <a:extLst>
              <a:ext uri="{FF2B5EF4-FFF2-40B4-BE49-F238E27FC236}">
                <a16:creationId xmlns:a16="http://schemas.microsoft.com/office/drawing/2014/main" id="{6B3AE9B0-22E2-E182-EDDD-48556D9002BF}"/>
              </a:ext>
            </a:extLst>
          </p:cNvPr>
          <p:cNvSpPr txBox="1"/>
          <p:nvPr/>
        </p:nvSpPr>
        <p:spPr>
          <a:xfrm>
            <a:off x="3248648" y="5005082"/>
            <a:ext cx="1294454" cy="1384995"/>
          </a:xfrm>
          <a:prstGeom prst="rect">
            <a:avLst/>
          </a:prstGeom>
          <a:noFill/>
        </p:spPr>
        <p:txBody>
          <a:bodyPr wrap="square" rtlCol="0">
            <a:spAutoFit/>
          </a:bodyPr>
          <a:lstStyle/>
          <a:p>
            <a:r>
              <a:rPr lang="en-US" sz="1200" b="0" i="0" dirty="0">
                <a:solidFill>
                  <a:srgbClr val="040C28"/>
                </a:solidFill>
                <a:effectLst/>
                <a:latin typeface="Google Sans"/>
              </a:rPr>
              <a:t>Update user profiles with the option to save and share design ideas or inspiration for their home</a:t>
            </a:r>
            <a:endParaRPr lang="en-US" sz="1200" dirty="0"/>
          </a:p>
        </p:txBody>
      </p:sp>
      <p:sp>
        <p:nvSpPr>
          <p:cNvPr id="40" name="TextBox 39">
            <a:extLst>
              <a:ext uri="{FF2B5EF4-FFF2-40B4-BE49-F238E27FC236}">
                <a16:creationId xmlns:a16="http://schemas.microsoft.com/office/drawing/2014/main" id="{E47863AF-534C-B079-4ABE-46CCC9FC6B71}"/>
              </a:ext>
            </a:extLst>
          </p:cNvPr>
          <p:cNvSpPr txBox="1"/>
          <p:nvPr/>
        </p:nvSpPr>
        <p:spPr>
          <a:xfrm>
            <a:off x="5105396" y="5060555"/>
            <a:ext cx="1676894" cy="1200329"/>
          </a:xfrm>
          <a:prstGeom prst="rect">
            <a:avLst/>
          </a:prstGeom>
          <a:noFill/>
        </p:spPr>
        <p:txBody>
          <a:bodyPr wrap="square" rtlCol="0">
            <a:spAutoFit/>
          </a:bodyPr>
          <a:lstStyle/>
          <a:p>
            <a:r>
              <a:rPr lang="en-US" sz="1200" dirty="0"/>
              <a:t>Add the option to contact the customer support team if </a:t>
            </a:r>
            <a:r>
              <a:rPr lang="en-US" sz="1200" dirty="0" err="1"/>
              <a:t>Meylinda</a:t>
            </a:r>
            <a:r>
              <a:rPr lang="en-US" sz="1200" dirty="0"/>
              <a:t> experiences any problems or needs help during the project</a:t>
            </a:r>
          </a:p>
        </p:txBody>
      </p:sp>
      <p:sp>
        <p:nvSpPr>
          <p:cNvPr id="41" name="TextBox 40">
            <a:extLst>
              <a:ext uri="{FF2B5EF4-FFF2-40B4-BE49-F238E27FC236}">
                <a16:creationId xmlns:a16="http://schemas.microsoft.com/office/drawing/2014/main" id="{65451980-2337-50D7-2BE0-A454BFA437F7}"/>
              </a:ext>
            </a:extLst>
          </p:cNvPr>
          <p:cNvSpPr txBox="1"/>
          <p:nvPr/>
        </p:nvSpPr>
        <p:spPr>
          <a:xfrm>
            <a:off x="7427451" y="5250589"/>
            <a:ext cx="1862075" cy="1200329"/>
          </a:xfrm>
          <a:prstGeom prst="rect">
            <a:avLst/>
          </a:prstGeom>
          <a:noFill/>
        </p:spPr>
        <p:txBody>
          <a:bodyPr wrap="square" rtlCol="0">
            <a:spAutoFit/>
          </a:bodyPr>
          <a:lstStyle/>
          <a:p>
            <a:r>
              <a:rPr lang="en-US" sz="1200" b="0" i="0" dirty="0">
                <a:solidFill>
                  <a:srgbClr val="040C28"/>
                </a:solidFill>
                <a:effectLst/>
                <a:latin typeface="Google Sans"/>
              </a:rPr>
              <a:t>Integrate a schedule alert feature (Reminder) to ensure that </a:t>
            </a:r>
            <a:r>
              <a:rPr lang="en-US" sz="1200" b="0" i="0" dirty="0" err="1">
                <a:solidFill>
                  <a:srgbClr val="040C28"/>
                </a:solidFill>
                <a:effectLst/>
                <a:latin typeface="Google Sans"/>
              </a:rPr>
              <a:t>Meylinda</a:t>
            </a:r>
            <a:r>
              <a:rPr lang="en-US" sz="1200" b="0" i="0" dirty="0">
                <a:solidFill>
                  <a:srgbClr val="040C28"/>
                </a:solidFill>
                <a:effectLst/>
                <a:latin typeface="Google Sans"/>
              </a:rPr>
              <a:t> doesn't miss important meetings or deadlines during the project</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prstClr val="black"/>
              <a:schemeClr val="accent3">
                <a:tint val="45000"/>
                <a:satMod val="400000"/>
              </a:schemeClr>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bg2">
              <a:lumMod val="75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pic>
        <p:nvPicPr>
          <p:cNvPr id="15" name="object 15"/>
          <p:cNvPicPr>
            <a:picLocks noChangeAspect="1"/>
          </p:cNvPicPr>
          <p:nvPr/>
        </p:nvPicPr>
        <p:blipFill>
          <a:blip r:embed="rId3" cstate="print">
            <a:duotone>
              <a:prstClr val="black"/>
              <a:schemeClr val="accent3">
                <a:tint val="45000"/>
                <a:satMod val="400000"/>
              </a:schemeClr>
            </a:duotone>
          </a:blip>
          <a:stretch>
            <a:fillRect/>
          </a:stretch>
        </p:blipFill>
        <p:spPr>
          <a:xfrm>
            <a:off x="7434566" y="2617030"/>
            <a:ext cx="1633234" cy="1739989"/>
          </a:xfrm>
          <a:prstGeom prst="rect">
            <a:avLst/>
          </a:prstGeom>
        </p:spPr>
      </p:pic>
      <p:sp>
        <p:nvSpPr>
          <p:cNvPr id="20" name="object 20"/>
          <p:cNvSpPr txBox="1"/>
          <p:nvPr/>
        </p:nvSpPr>
        <p:spPr>
          <a:xfrm>
            <a:off x="1109422" y="1122186"/>
            <a:ext cx="2428240" cy="630942"/>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r>
              <a:rPr lang="en-US" sz="2000" dirty="0" err="1">
                <a:latin typeface="Trebuchet MS" panose="020B0703020202090204" pitchFamily="34" charset="0"/>
                <a:ea typeface="Brush Script MT" panose="03060802040406070304" pitchFamily="66" charset="-122"/>
                <a:cs typeface="Brush Script MT" panose="03060802040406070304" pitchFamily="66" charset="-122"/>
              </a:rPr>
              <a:t>Anang</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 </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4" cstate="print">
            <a:duotone>
              <a:prstClr val="black"/>
              <a:schemeClr val="accent3">
                <a:tint val="45000"/>
                <a:satMod val="400000"/>
              </a:schemeClr>
            </a:duotone>
          </a:blip>
          <a:stretch>
            <a:fillRect/>
          </a:stretch>
        </p:blipFill>
        <p:spPr>
          <a:xfrm>
            <a:off x="1152969" y="2596028"/>
            <a:ext cx="1673476" cy="1721551"/>
          </a:xfrm>
          <a:prstGeom prst="rect">
            <a:avLst/>
          </a:prstGeom>
        </p:spPr>
      </p:pic>
      <p:grpSp>
        <p:nvGrpSpPr>
          <p:cNvPr id="22" name="object 22"/>
          <p:cNvGrpSpPr/>
          <p:nvPr/>
        </p:nvGrpSpPr>
        <p:grpSpPr>
          <a:xfrm>
            <a:off x="8056435" y="936359"/>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 </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5"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088857"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163638" y="2896962"/>
            <a:ext cx="1743945" cy="1384995"/>
          </a:xfrm>
          <a:prstGeom prst="rect">
            <a:avLst/>
          </a:prstGeom>
          <a:noFill/>
        </p:spPr>
        <p:txBody>
          <a:bodyPr wrap="square" rtlCol="0">
            <a:spAutoFit/>
          </a:bodyPr>
          <a:lstStyle/>
          <a:p>
            <a:r>
              <a:rPr lang="en-US" sz="1200" b="0" i="0" dirty="0">
                <a:solidFill>
                  <a:srgbClr val="040C28"/>
                </a:solidFill>
                <a:effectLst/>
                <a:latin typeface="Google Sans"/>
              </a:rPr>
              <a:t>Add the option to leave a review and rating for the builder after the project is complete. This will help other users in choosing the right professional</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269839" y="2954696"/>
            <a:ext cx="1851455" cy="1200329"/>
          </a:xfrm>
          <a:prstGeom prst="rect">
            <a:avLst/>
          </a:prstGeom>
          <a:noFill/>
        </p:spPr>
        <p:txBody>
          <a:bodyPr wrap="square" rtlCol="0">
            <a:spAutoFit/>
          </a:bodyPr>
          <a:lstStyle/>
          <a:p>
            <a:r>
              <a:rPr lang="en-US" sz="1200" b="0" i="0" dirty="0">
                <a:solidFill>
                  <a:srgbClr val="040C28"/>
                </a:solidFill>
                <a:effectLst/>
                <a:latin typeface="Google Sans"/>
              </a:rPr>
              <a:t>Add a chat or direct message feature between </a:t>
            </a:r>
            <a:r>
              <a:rPr lang="en-US" sz="1200" b="0" i="0" dirty="0" err="1">
                <a:solidFill>
                  <a:srgbClr val="040C28"/>
                </a:solidFill>
                <a:effectLst/>
                <a:latin typeface="Google Sans"/>
              </a:rPr>
              <a:t>Anang</a:t>
            </a:r>
            <a:r>
              <a:rPr lang="en-US" sz="1200" b="0" i="0" dirty="0">
                <a:solidFill>
                  <a:srgbClr val="040C28"/>
                </a:solidFill>
                <a:effectLst/>
                <a:latin typeface="Google Sans"/>
              </a:rPr>
              <a:t> and the builder to make communication easier throughout the project</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341295" y="3013316"/>
            <a:ext cx="1734372" cy="1200329"/>
          </a:xfrm>
          <a:prstGeom prst="rect">
            <a:avLst/>
          </a:prstGeom>
          <a:noFill/>
        </p:spPr>
        <p:txBody>
          <a:bodyPr wrap="square" rtlCol="0">
            <a:spAutoFit/>
          </a:bodyPr>
          <a:lstStyle/>
          <a:p>
            <a:r>
              <a:rPr lang="en-US" sz="1200" b="0" i="0" dirty="0">
                <a:solidFill>
                  <a:srgbClr val="040C28"/>
                </a:solidFill>
                <a:effectLst/>
                <a:latin typeface="Google Sans"/>
              </a:rPr>
              <a:t>project calendar feature that can help </a:t>
            </a:r>
            <a:r>
              <a:rPr lang="en-US" sz="1200" b="0" i="0" dirty="0" err="1">
                <a:solidFill>
                  <a:srgbClr val="040C28"/>
                </a:solidFill>
                <a:effectLst/>
                <a:latin typeface="Google Sans"/>
              </a:rPr>
              <a:t>Anang</a:t>
            </a:r>
            <a:r>
              <a:rPr lang="en-US" sz="1200" b="0" i="0" dirty="0">
                <a:solidFill>
                  <a:srgbClr val="040C28"/>
                </a:solidFill>
                <a:effectLst/>
                <a:latin typeface="Google Sans"/>
              </a:rPr>
              <a:t> track important schedules and deadlines during the construction process</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511280" y="2989294"/>
            <a:ext cx="1633234" cy="1200329"/>
          </a:xfrm>
          <a:prstGeom prst="rect">
            <a:avLst/>
          </a:prstGeom>
          <a:noFill/>
        </p:spPr>
        <p:txBody>
          <a:bodyPr wrap="square" rtlCol="0">
            <a:spAutoFit/>
          </a:bodyPr>
          <a:lstStyle/>
          <a:p>
            <a:r>
              <a:rPr lang="en-US" sz="1200" b="0" i="0" dirty="0">
                <a:solidFill>
                  <a:srgbClr val="040C28"/>
                </a:solidFill>
                <a:effectLst/>
                <a:latin typeface="Google Sans"/>
              </a:rPr>
              <a:t>Create a feature to upload project-related documents and images, such as sketches or visual references</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19788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prstClr val="black"/>
              <a:schemeClr val="accent6">
                <a:tint val="45000"/>
                <a:satMod val="400000"/>
              </a:schemeClr>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accent3">
              <a:lumMod val="40000"/>
              <a:lumOff val="60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pic>
        <p:nvPicPr>
          <p:cNvPr id="15" name="object 15"/>
          <p:cNvPicPr>
            <a:picLocks noChangeAspect="1"/>
          </p:cNvPicPr>
          <p:nvPr/>
        </p:nvPicPr>
        <p:blipFill>
          <a:blip r:embed="rId3" cstate="print">
            <a:duotone>
              <a:prstClr val="black"/>
              <a:schemeClr val="accent6">
                <a:tint val="45000"/>
                <a:satMod val="400000"/>
              </a:schemeClr>
            </a:duotone>
          </a:blip>
          <a:stretch>
            <a:fillRect/>
          </a:stretch>
        </p:blipFill>
        <p:spPr>
          <a:xfrm>
            <a:off x="7434566" y="2617030"/>
            <a:ext cx="1633234" cy="1739989"/>
          </a:xfrm>
          <a:prstGeom prst="rect">
            <a:avLst/>
          </a:prstGeom>
        </p:spPr>
      </p:pic>
      <p:sp>
        <p:nvSpPr>
          <p:cNvPr id="20" name="object 20"/>
          <p:cNvSpPr txBox="1"/>
          <p:nvPr/>
        </p:nvSpPr>
        <p:spPr>
          <a:xfrm>
            <a:off x="1125445" y="1128969"/>
            <a:ext cx="2428240" cy="643766"/>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p>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Rudi</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4" cstate="print">
            <a:duotone>
              <a:prstClr val="black"/>
              <a:schemeClr val="accent6">
                <a:tint val="45000"/>
                <a:satMod val="400000"/>
              </a:schemeClr>
            </a:duotone>
          </a:blip>
          <a:stretch>
            <a:fillRect/>
          </a:stretch>
        </p:blipFill>
        <p:spPr>
          <a:xfrm>
            <a:off x="1152969" y="2596028"/>
            <a:ext cx="1673476" cy="1721551"/>
          </a:xfrm>
          <a:prstGeom prst="rect">
            <a:avLst/>
          </a:prstGeom>
        </p:spPr>
      </p:pic>
      <p:grpSp>
        <p:nvGrpSpPr>
          <p:cNvPr id="22" name="object 22"/>
          <p:cNvGrpSpPr/>
          <p:nvPr/>
        </p:nvGrpSpPr>
        <p:grpSpPr>
          <a:xfrm>
            <a:off x="8072458" y="943142"/>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5"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57211" y="2839225"/>
            <a:ext cx="1743945" cy="1384995"/>
          </a:xfrm>
          <a:prstGeom prst="rect">
            <a:avLst/>
          </a:prstGeom>
          <a:noFill/>
        </p:spPr>
        <p:txBody>
          <a:bodyPr wrap="square" rtlCol="0">
            <a:spAutoFit/>
          </a:bodyPr>
          <a:lstStyle/>
          <a:p>
            <a:r>
              <a:rPr lang="en-ID" sz="1200" b="0" i="0" dirty="0" err="1">
                <a:solidFill>
                  <a:srgbClr val="040C28"/>
                </a:solidFill>
                <a:effectLst/>
                <a:latin typeface="Google Sans"/>
              </a:rPr>
              <a:t>Sediakan</a:t>
            </a:r>
            <a:r>
              <a:rPr lang="en-ID" sz="1200" b="0" i="0" dirty="0">
                <a:solidFill>
                  <a:srgbClr val="040C28"/>
                </a:solidFill>
                <a:effectLst/>
                <a:latin typeface="Google Sans"/>
              </a:rPr>
              <a:t> </a:t>
            </a:r>
            <a:r>
              <a:rPr lang="en-ID" sz="1200" b="0" i="0" dirty="0" err="1">
                <a:solidFill>
                  <a:srgbClr val="040C28"/>
                </a:solidFill>
                <a:effectLst/>
                <a:latin typeface="Google Sans"/>
              </a:rPr>
              <a:t>fitur</a:t>
            </a:r>
            <a:r>
              <a:rPr lang="en-ID" sz="1200" b="0" i="0" dirty="0">
                <a:solidFill>
                  <a:srgbClr val="040C28"/>
                </a:solidFill>
                <a:effectLst/>
                <a:latin typeface="Google Sans"/>
              </a:rPr>
              <a:t> </a:t>
            </a:r>
            <a:r>
              <a:rPr lang="en-ID" sz="1200" b="0" i="0" dirty="0" err="1">
                <a:solidFill>
                  <a:srgbClr val="040C28"/>
                </a:solidFill>
                <a:effectLst/>
                <a:latin typeface="Google Sans"/>
              </a:rPr>
              <a:t>notifikasi</a:t>
            </a:r>
            <a:r>
              <a:rPr lang="en-ID" sz="1200" b="0" i="0" dirty="0">
                <a:solidFill>
                  <a:srgbClr val="040C28"/>
                </a:solidFill>
                <a:effectLst/>
                <a:latin typeface="Google Sans"/>
              </a:rPr>
              <a:t> </a:t>
            </a:r>
            <a:r>
              <a:rPr lang="en-ID" sz="1200" b="0" i="0" dirty="0" err="1">
                <a:solidFill>
                  <a:srgbClr val="040C28"/>
                </a:solidFill>
                <a:effectLst/>
                <a:latin typeface="Google Sans"/>
              </a:rPr>
              <a:t>untuk</a:t>
            </a:r>
            <a:r>
              <a:rPr lang="en-ID" sz="1200" b="0" i="0" dirty="0">
                <a:solidFill>
                  <a:srgbClr val="040C28"/>
                </a:solidFill>
                <a:effectLst/>
                <a:latin typeface="Google Sans"/>
              </a:rPr>
              <a:t> </a:t>
            </a:r>
            <a:r>
              <a:rPr lang="en-ID" sz="1200" b="0" i="0" dirty="0" err="1">
                <a:solidFill>
                  <a:srgbClr val="040C28"/>
                </a:solidFill>
                <a:effectLst/>
                <a:latin typeface="Google Sans"/>
              </a:rPr>
              <a:t>memberi</a:t>
            </a:r>
            <a:r>
              <a:rPr lang="en-ID" sz="1200" b="0" i="0" dirty="0">
                <a:solidFill>
                  <a:srgbClr val="040C28"/>
                </a:solidFill>
                <a:effectLst/>
                <a:latin typeface="Google Sans"/>
              </a:rPr>
              <a:t> </a:t>
            </a:r>
            <a:r>
              <a:rPr lang="en-ID" sz="1200" b="0" i="0" dirty="0" err="1">
                <a:solidFill>
                  <a:srgbClr val="040C28"/>
                </a:solidFill>
                <a:effectLst/>
                <a:latin typeface="Google Sans"/>
              </a:rPr>
              <a:t>tahu</a:t>
            </a:r>
            <a:r>
              <a:rPr lang="en-ID" sz="1200" b="0" i="0" dirty="0">
                <a:solidFill>
                  <a:srgbClr val="040C28"/>
                </a:solidFill>
                <a:effectLst/>
                <a:latin typeface="Google Sans"/>
              </a:rPr>
              <a:t> Rudi </a:t>
            </a:r>
            <a:r>
              <a:rPr lang="en-ID" sz="1200" b="0" i="0" dirty="0" err="1">
                <a:solidFill>
                  <a:srgbClr val="040C28"/>
                </a:solidFill>
                <a:effectLst/>
                <a:latin typeface="Google Sans"/>
              </a:rPr>
              <a:t>tentang</a:t>
            </a:r>
            <a:r>
              <a:rPr lang="en-ID" sz="1200" b="0" i="0" dirty="0">
                <a:solidFill>
                  <a:srgbClr val="040C28"/>
                </a:solidFill>
                <a:effectLst/>
                <a:latin typeface="Google Sans"/>
              </a:rPr>
              <a:t> </a:t>
            </a:r>
            <a:r>
              <a:rPr lang="en-ID" sz="1200" b="0" i="0" dirty="0" err="1">
                <a:solidFill>
                  <a:srgbClr val="040C28"/>
                </a:solidFill>
                <a:effectLst/>
                <a:latin typeface="Google Sans"/>
              </a:rPr>
              <a:t>proyek</a:t>
            </a:r>
            <a:r>
              <a:rPr lang="en-ID" sz="1200" b="0" i="0" dirty="0">
                <a:solidFill>
                  <a:srgbClr val="040C28"/>
                </a:solidFill>
                <a:effectLst/>
                <a:latin typeface="Google Sans"/>
              </a:rPr>
              <a:t> </a:t>
            </a:r>
            <a:r>
              <a:rPr lang="en-ID" sz="1200" b="0" i="0" dirty="0" err="1">
                <a:solidFill>
                  <a:srgbClr val="040C28"/>
                </a:solidFill>
                <a:effectLst/>
                <a:latin typeface="Google Sans"/>
              </a:rPr>
              <a:t>baru</a:t>
            </a:r>
            <a:r>
              <a:rPr lang="en-ID" sz="1200" b="0" i="0" dirty="0">
                <a:solidFill>
                  <a:srgbClr val="040C28"/>
                </a:solidFill>
                <a:effectLst/>
                <a:latin typeface="Google Sans"/>
              </a:rPr>
              <a:t> </a:t>
            </a:r>
            <a:r>
              <a:rPr lang="en-ID" sz="1200" b="0" i="0" dirty="0" err="1">
                <a:solidFill>
                  <a:srgbClr val="040C28"/>
                </a:solidFill>
                <a:effectLst/>
                <a:latin typeface="Google Sans"/>
              </a:rPr>
              <a:t>atau</a:t>
            </a:r>
            <a:r>
              <a:rPr lang="en-ID" sz="1200" b="0" i="0" dirty="0">
                <a:solidFill>
                  <a:srgbClr val="040C28"/>
                </a:solidFill>
                <a:effectLst/>
                <a:latin typeface="Google Sans"/>
              </a:rPr>
              <a:t> </a:t>
            </a:r>
            <a:r>
              <a:rPr lang="en-ID" sz="1200" b="0" i="0" dirty="0" err="1">
                <a:solidFill>
                  <a:srgbClr val="040C28"/>
                </a:solidFill>
                <a:effectLst/>
                <a:latin typeface="Google Sans"/>
              </a:rPr>
              <a:t>permintaan</a:t>
            </a:r>
            <a:r>
              <a:rPr lang="en-ID" sz="1200" b="0" i="0" dirty="0">
                <a:solidFill>
                  <a:srgbClr val="040C28"/>
                </a:solidFill>
                <a:effectLst/>
                <a:latin typeface="Google Sans"/>
              </a:rPr>
              <a:t> </a:t>
            </a:r>
            <a:r>
              <a:rPr lang="en-ID" sz="1200" b="0" i="0" dirty="0" err="1">
                <a:solidFill>
                  <a:srgbClr val="040C28"/>
                </a:solidFill>
                <a:effectLst/>
                <a:latin typeface="Google Sans"/>
              </a:rPr>
              <a:t>dari</a:t>
            </a:r>
            <a:r>
              <a:rPr lang="en-ID" sz="1200" b="0" i="0" dirty="0">
                <a:solidFill>
                  <a:srgbClr val="040C28"/>
                </a:solidFill>
                <a:effectLst/>
                <a:latin typeface="Google Sans"/>
              </a:rPr>
              <a:t> </a:t>
            </a:r>
            <a:r>
              <a:rPr lang="en-ID" sz="1200" b="0" i="0" dirty="0" err="1">
                <a:solidFill>
                  <a:srgbClr val="040C28"/>
                </a:solidFill>
                <a:effectLst/>
                <a:latin typeface="Google Sans"/>
              </a:rPr>
              <a:t>klien</a:t>
            </a:r>
            <a:r>
              <a:rPr lang="en-ID" sz="1200" b="0" i="0" dirty="0">
                <a:solidFill>
                  <a:srgbClr val="040C28"/>
                </a:solidFill>
                <a:effectLst/>
                <a:latin typeface="Google Sans"/>
              </a:rPr>
              <a:t> </a:t>
            </a:r>
            <a:r>
              <a:rPr lang="en-ID" sz="1200" b="0" i="0" dirty="0" err="1">
                <a:solidFill>
                  <a:srgbClr val="040C28"/>
                </a:solidFill>
                <a:effectLst/>
                <a:latin typeface="Google Sans"/>
              </a:rPr>
              <a:t>potensial</a:t>
            </a:r>
            <a:r>
              <a:rPr lang="en-ID" sz="1200" b="0" i="0" dirty="0">
                <a:solidFill>
                  <a:srgbClr val="040C28"/>
                </a:solidFill>
                <a:effectLst/>
                <a:latin typeface="Google Sans"/>
              </a:rPr>
              <a:t> yang </a:t>
            </a:r>
            <a:r>
              <a:rPr lang="en-ID" sz="1200" b="0" i="0" dirty="0" err="1">
                <a:solidFill>
                  <a:srgbClr val="040C28"/>
                </a:solidFill>
                <a:effectLst/>
                <a:latin typeface="Google Sans"/>
              </a:rPr>
              <a:t>sesuai</a:t>
            </a:r>
            <a:r>
              <a:rPr lang="en-ID" sz="1200" b="0" i="0" dirty="0">
                <a:solidFill>
                  <a:srgbClr val="040C28"/>
                </a:solidFill>
                <a:effectLst/>
                <a:latin typeface="Google Sans"/>
              </a:rPr>
              <a:t> </a:t>
            </a:r>
            <a:r>
              <a:rPr lang="en-ID" sz="1200" b="0" i="0" dirty="0" err="1">
                <a:solidFill>
                  <a:srgbClr val="040C28"/>
                </a:solidFill>
                <a:effectLst/>
                <a:latin typeface="Google Sans"/>
              </a:rPr>
              <a:t>dengan</a:t>
            </a:r>
            <a:r>
              <a:rPr lang="en-ID" sz="1200" b="0" i="0" dirty="0">
                <a:solidFill>
                  <a:srgbClr val="040C28"/>
                </a:solidFill>
                <a:effectLst/>
                <a:latin typeface="Google Sans"/>
              </a:rPr>
              <a:t> </a:t>
            </a:r>
            <a:r>
              <a:rPr lang="en-ID" sz="1200" b="0" i="0" dirty="0" err="1">
                <a:solidFill>
                  <a:srgbClr val="040C28"/>
                </a:solidFill>
                <a:effectLst/>
                <a:latin typeface="Google Sans"/>
              </a:rPr>
              <a:t>keterampilannya</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345108" y="2954696"/>
            <a:ext cx="1539360" cy="1200329"/>
          </a:xfrm>
          <a:prstGeom prst="rect">
            <a:avLst/>
          </a:prstGeom>
          <a:noFill/>
        </p:spPr>
        <p:txBody>
          <a:bodyPr wrap="square" rtlCol="0">
            <a:spAutoFit/>
          </a:bodyPr>
          <a:lstStyle/>
          <a:p>
            <a:r>
              <a:rPr lang="en-US" sz="1200" b="0" i="0" dirty="0">
                <a:solidFill>
                  <a:srgbClr val="040C28"/>
                </a:solidFill>
                <a:effectLst/>
                <a:latin typeface="Google Sans"/>
              </a:rPr>
              <a:t>Integrate a bidding or price quote system that allows Rudi to provide project cost estimates quickly and accurately</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430015" y="2955259"/>
            <a:ext cx="1616506" cy="1200329"/>
          </a:xfrm>
          <a:prstGeom prst="rect">
            <a:avLst/>
          </a:prstGeom>
          <a:noFill/>
        </p:spPr>
        <p:txBody>
          <a:bodyPr wrap="square" rtlCol="0">
            <a:spAutoFit/>
          </a:bodyPr>
          <a:lstStyle/>
          <a:p>
            <a:r>
              <a:rPr lang="en-US" sz="1200" b="0" i="0" dirty="0">
                <a:solidFill>
                  <a:srgbClr val="040C28"/>
                </a:solidFill>
                <a:effectLst/>
                <a:latin typeface="Google Sans"/>
              </a:rPr>
              <a:t>Add a calendar availability feature to allow Rudi to update his work schedule and confirm his availability for new projects</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527303" y="2954696"/>
            <a:ext cx="1633234" cy="1384995"/>
          </a:xfrm>
          <a:prstGeom prst="rect">
            <a:avLst/>
          </a:prstGeom>
          <a:noFill/>
        </p:spPr>
        <p:txBody>
          <a:bodyPr wrap="square" rtlCol="0">
            <a:spAutoFit/>
          </a:bodyPr>
          <a:lstStyle/>
          <a:p>
            <a:r>
              <a:rPr lang="en-US" sz="1200" b="0" i="0" dirty="0">
                <a:solidFill>
                  <a:srgbClr val="040C28"/>
                </a:solidFill>
                <a:effectLst/>
                <a:latin typeface="Google Sans"/>
              </a:rPr>
              <a:t>Create a forum or community in the app to allow construction professionals like Rudi to share tips and experiences in the industry</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367242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schemeClr val="accent1">
                <a:shade val="45000"/>
                <a:satMod val="135000"/>
              </a:schemeClr>
              <a:prstClr val="white"/>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accent6">
              <a:lumMod val="60000"/>
              <a:lumOff val="40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pic>
        <p:nvPicPr>
          <p:cNvPr id="15" name="object 15"/>
          <p:cNvPicPr>
            <a:picLocks noChangeAspect="1"/>
          </p:cNvPicPr>
          <p:nvPr/>
        </p:nvPicPr>
        <p:blipFill>
          <a:blip r:embed="rId3" cstate="print">
            <a:duotone>
              <a:schemeClr val="accent1">
                <a:shade val="45000"/>
                <a:satMod val="135000"/>
              </a:schemeClr>
              <a:prstClr val="white"/>
            </a:duotone>
          </a:blip>
          <a:stretch>
            <a:fillRect/>
          </a:stretch>
        </p:blipFill>
        <p:spPr>
          <a:xfrm>
            <a:off x="7434566" y="2617030"/>
            <a:ext cx="1633234" cy="1739989"/>
          </a:xfrm>
          <a:prstGeom prst="rect">
            <a:avLst/>
          </a:prstGeom>
        </p:spPr>
      </p:pic>
      <p:sp>
        <p:nvSpPr>
          <p:cNvPr id="20" name="object 20"/>
          <p:cNvSpPr txBox="1"/>
          <p:nvPr/>
        </p:nvSpPr>
        <p:spPr>
          <a:xfrm>
            <a:off x="1106693" y="1122186"/>
            <a:ext cx="2428240" cy="643766"/>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p>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Yoga</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4" cstate="print">
            <a:duotone>
              <a:schemeClr val="accent1">
                <a:shade val="45000"/>
                <a:satMod val="135000"/>
              </a:schemeClr>
              <a:prstClr val="white"/>
            </a:duotone>
          </a:blip>
          <a:stretch>
            <a:fillRect/>
          </a:stretch>
        </p:blipFill>
        <p:spPr>
          <a:xfrm>
            <a:off x="1152969" y="2596028"/>
            <a:ext cx="1673476" cy="1721551"/>
          </a:xfrm>
          <a:prstGeom prst="rect">
            <a:avLst/>
          </a:prstGeom>
        </p:spPr>
      </p:pic>
      <p:grpSp>
        <p:nvGrpSpPr>
          <p:cNvPr id="22" name="object 22"/>
          <p:cNvGrpSpPr/>
          <p:nvPr/>
        </p:nvGrpSpPr>
        <p:grpSpPr>
          <a:xfrm>
            <a:off x="8053706" y="936359"/>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sz="2000" dirty="0"/>
                <a:t>16</a:t>
              </a:r>
              <a:endParaRPr sz="2000"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5"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137067"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25</a:t>
            </a:fld>
            <a:r>
              <a:rPr spc="-94" dirty="0"/>
              <a:t> </a:t>
            </a:r>
            <a:r>
              <a:rPr spc="-6" dirty="0"/>
              <a:t>fr</a:t>
            </a:r>
            <a:r>
              <a:rPr spc="70" dirty="0"/>
              <a:t>o</a:t>
            </a:r>
            <a:r>
              <a:rPr spc="106" dirty="0"/>
              <a:t>m</a:t>
            </a:r>
            <a:r>
              <a:rPr spc="-94" dirty="0"/>
              <a:t> </a:t>
            </a:r>
            <a:r>
              <a:rPr lang="en-US" spc="-94" dirty="0"/>
              <a:t> 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89464" y="2876619"/>
            <a:ext cx="1743945" cy="1384995"/>
          </a:xfrm>
          <a:prstGeom prst="rect">
            <a:avLst/>
          </a:prstGeom>
          <a:noFill/>
        </p:spPr>
        <p:txBody>
          <a:bodyPr wrap="square" rtlCol="0">
            <a:spAutoFit/>
          </a:bodyPr>
          <a:lstStyle/>
          <a:p>
            <a:r>
              <a:rPr lang="en-US" sz="1200" b="0" i="0" dirty="0">
                <a:solidFill>
                  <a:srgbClr val="040C28"/>
                </a:solidFill>
                <a:effectLst/>
                <a:latin typeface="Google Sans"/>
              </a:rPr>
              <a:t>Create a forum or community in the app to allow construction professionals like Rudi to share tips and experiences in the industry</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427834" y="2883455"/>
            <a:ext cx="1532000" cy="1384995"/>
          </a:xfrm>
          <a:prstGeom prst="rect">
            <a:avLst/>
          </a:prstGeom>
          <a:noFill/>
        </p:spPr>
        <p:txBody>
          <a:bodyPr wrap="square" rtlCol="0">
            <a:spAutoFit/>
          </a:bodyPr>
          <a:lstStyle/>
          <a:p>
            <a:r>
              <a:rPr lang="en-US" sz="1200" b="0" i="0" dirty="0">
                <a:solidFill>
                  <a:srgbClr val="040C28"/>
                </a:solidFill>
                <a:effectLst/>
                <a:latin typeface="Google Sans"/>
              </a:rPr>
              <a:t>Make sure the builder has experience with similar projects. Check portfolios and reviews before choosing</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562992" y="2968953"/>
            <a:ext cx="1294454" cy="1200329"/>
          </a:xfrm>
          <a:prstGeom prst="rect">
            <a:avLst/>
          </a:prstGeom>
          <a:noFill/>
        </p:spPr>
        <p:txBody>
          <a:bodyPr wrap="square" rtlCol="0">
            <a:spAutoFit/>
          </a:bodyPr>
          <a:lstStyle/>
          <a:p>
            <a:r>
              <a:rPr lang="en-US" sz="1200" b="0" i="0" dirty="0">
                <a:solidFill>
                  <a:srgbClr val="040C28"/>
                </a:solidFill>
                <a:effectLst/>
                <a:latin typeface="Google Sans"/>
              </a:rPr>
              <a:t>Schedule a meeting with the builder to discuss renovation plans. Set realistic deadlines</a:t>
            </a:r>
            <a:endParaRPr lang="en-US" sz="1200" dirty="0"/>
          </a:p>
        </p:txBody>
      </p:sp>
      <p:sp>
        <p:nvSpPr>
          <p:cNvPr id="37" name="TextBox 36">
            <a:extLst>
              <a:ext uri="{FF2B5EF4-FFF2-40B4-BE49-F238E27FC236}">
                <a16:creationId xmlns:a16="http://schemas.microsoft.com/office/drawing/2014/main" id="{F8DCF5E7-453A-0306-8779-14DA8B399A6B}"/>
              </a:ext>
            </a:extLst>
          </p:cNvPr>
          <p:cNvSpPr txBox="1"/>
          <p:nvPr/>
        </p:nvSpPr>
        <p:spPr>
          <a:xfrm>
            <a:off x="7454259" y="2975787"/>
            <a:ext cx="1633234" cy="1200329"/>
          </a:xfrm>
          <a:prstGeom prst="rect">
            <a:avLst/>
          </a:prstGeom>
          <a:noFill/>
        </p:spPr>
        <p:txBody>
          <a:bodyPr wrap="square" rtlCol="0">
            <a:spAutoFit/>
          </a:bodyPr>
          <a:lstStyle/>
          <a:p>
            <a:r>
              <a:rPr lang="en-US" sz="1200" b="0" i="0" dirty="0">
                <a:solidFill>
                  <a:srgbClr val="040C28"/>
                </a:solidFill>
                <a:effectLst/>
                <a:latin typeface="Google Sans"/>
              </a:rPr>
              <a:t>Make sure permits and legal requirements are met before starting the project. Check local regulations regarding home renovations</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1735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37138" y="1438592"/>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1979710" y="1438592"/>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p:nvPr/>
        </p:nvSpPr>
        <p:spPr>
          <a:xfrm>
            <a:off x="1137138" y="2898821"/>
            <a:ext cx="4387216" cy="3070071"/>
          </a:xfrm>
          <a:prstGeom prst="rect">
            <a:avLst/>
          </a:prstGeom>
        </p:spPr>
        <p:txBody>
          <a:bodyPr vert="horz" wrap="square" lIns="0" tIns="160020" rIns="0" bIns="0" rtlCol="0">
            <a:spAutoFit/>
          </a:bodyPr>
          <a:lstStyle/>
          <a:p>
            <a:pPr marL="12701" marR="5081">
              <a:lnSpc>
                <a:spcPts val="5551"/>
              </a:lnSpc>
              <a:spcBef>
                <a:spcPts val="1259"/>
              </a:spcBef>
            </a:pPr>
            <a:r>
              <a:rPr sz="5600" spc="-110" dirty="0">
                <a:latin typeface="Lucida Sans Unicode"/>
                <a:cs typeface="Lucida Sans Unicode"/>
              </a:rPr>
              <a:t>If </a:t>
            </a:r>
            <a:r>
              <a:rPr sz="5600" spc="21" dirty="0">
                <a:latin typeface="Lucida Sans Unicode"/>
                <a:cs typeface="Lucida Sans Unicode"/>
              </a:rPr>
              <a:t>a </a:t>
            </a:r>
            <a:r>
              <a:rPr sz="5600" dirty="0">
                <a:latin typeface="Lucida Sans Unicode"/>
                <a:cs typeface="Lucida Sans Unicode"/>
              </a:rPr>
              <a:t>User </a:t>
            </a:r>
            <a:r>
              <a:rPr sz="5600" spc="-200" dirty="0">
                <a:latin typeface="Lucida Sans Unicode"/>
                <a:cs typeface="Lucida Sans Unicode"/>
              </a:rPr>
              <a:t>is</a:t>
            </a:r>
            <a:r>
              <a:rPr lang="en-US" sz="5600" spc="-200" dirty="0">
                <a:latin typeface="Lucida Sans Unicode"/>
                <a:cs typeface="Lucida Sans Unicode"/>
              </a:rPr>
              <a:t> </a:t>
            </a:r>
            <a:r>
              <a:rPr sz="5600" spc="-45" dirty="0">
                <a:latin typeface="Lucida Sans Unicode"/>
                <a:cs typeface="Lucida Sans Unicode"/>
              </a:rPr>
              <a:t>h</a:t>
            </a:r>
            <a:r>
              <a:rPr sz="5600" spc="15" dirty="0">
                <a:latin typeface="Lucida Sans Unicode"/>
                <a:cs typeface="Lucida Sans Unicode"/>
              </a:rPr>
              <a:t>a</a:t>
            </a:r>
            <a:r>
              <a:rPr sz="5600" spc="-100" dirty="0">
                <a:latin typeface="Lucida Sans Unicode"/>
                <a:cs typeface="Lucida Sans Unicode"/>
              </a:rPr>
              <a:t>v</a:t>
            </a:r>
            <a:r>
              <a:rPr sz="5600" spc="-210" dirty="0">
                <a:latin typeface="Lucida Sans Unicode"/>
                <a:cs typeface="Lucida Sans Unicode"/>
              </a:rPr>
              <a:t>i</a:t>
            </a:r>
            <a:r>
              <a:rPr sz="5600" spc="-45" dirty="0">
                <a:latin typeface="Lucida Sans Unicode"/>
                <a:cs typeface="Lucida Sans Unicode"/>
              </a:rPr>
              <a:t>n</a:t>
            </a:r>
            <a:r>
              <a:rPr sz="5600" spc="-425" dirty="0">
                <a:latin typeface="Lucida Sans Unicode"/>
                <a:cs typeface="Lucida Sans Unicode"/>
              </a:rPr>
              <a:t>g</a:t>
            </a:r>
            <a:r>
              <a:rPr sz="5600" spc="-321" dirty="0">
                <a:latin typeface="Lucida Sans Unicode"/>
                <a:cs typeface="Lucida Sans Unicode"/>
              </a:rPr>
              <a:t> </a:t>
            </a:r>
            <a:r>
              <a:rPr sz="5600" spc="15" dirty="0">
                <a:latin typeface="Lucida Sans Unicode"/>
                <a:cs typeface="Lucida Sans Unicode"/>
              </a:rPr>
              <a:t>a  </a:t>
            </a:r>
            <a:r>
              <a:rPr sz="5600" spc="-100" dirty="0">
                <a:latin typeface="Lucida Sans Unicode"/>
                <a:cs typeface="Lucida Sans Unicode"/>
              </a:rPr>
              <a:t>p</a:t>
            </a:r>
            <a:r>
              <a:rPr sz="5600" spc="-15" dirty="0">
                <a:latin typeface="Lucida Sans Unicode"/>
                <a:cs typeface="Lucida Sans Unicode"/>
              </a:rPr>
              <a:t>r</a:t>
            </a:r>
            <a:r>
              <a:rPr sz="5600" spc="-64" dirty="0">
                <a:latin typeface="Lucida Sans Unicode"/>
                <a:cs typeface="Lucida Sans Unicode"/>
              </a:rPr>
              <a:t>o</a:t>
            </a:r>
            <a:r>
              <a:rPr sz="5600" spc="-100" dirty="0">
                <a:latin typeface="Lucida Sans Unicode"/>
                <a:cs typeface="Lucida Sans Unicode"/>
              </a:rPr>
              <a:t>b</a:t>
            </a:r>
            <a:r>
              <a:rPr sz="5600" spc="-210" dirty="0">
                <a:latin typeface="Lucida Sans Unicode"/>
                <a:cs typeface="Lucida Sans Unicode"/>
              </a:rPr>
              <a:t>l</a:t>
            </a:r>
            <a:r>
              <a:rPr sz="5600" spc="15" dirty="0">
                <a:latin typeface="Lucida Sans Unicode"/>
                <a:cs typeface="Lucida Sans Unicode"/>
              </a:rPr>
              <a:t>e</a:t>
            </a:r>
            <a:r>
              <a:rPr sz="5600" spc="-25" dirty="0">
                <a:latin typeface="Lucida Sans Unicode"/>
                <a:cs typeface="Lucida Sans Unicode"/>
              </a:rPr>
              <a:t>m</a:t>
            </a:r>
            <a:r>
              <a:rPr sz="5600" spc="-400" dirty="0">
                <a:latin typeface="Lucida Sans Unicode"/>
                <a:cs typeface="Lucida Sans Unicode"/>
              </a:rPr>
              <a:t>,</a:t>
            </a:r>
            <a:r>
              <a:rPr sz="5600" spc="-321" dirty="0">
                <a:latin typeface="Lucida Sans Unicode"/>
                <a:cs typeface="Lucida Sans Unicode"/>
              </a:rPr>
              <a:t> </a:t>
            </a:r>
            <a:r>
              <a:rPr sz="5600" spc="-210" dirty="0">
                <a:latin typeface="Lucida Sans Unicode"/>
                <a:cs typeface="Lucida Sans Unicode"/>
              </a:rPr>
              <a:t>i</a:t>
            </a:r>
            <a:r>
              <a:rPr sz="5600" spc="-125" dirty="0">
                <a:latin typeface="Lucida Sans Unicode"/>
                <a:cs typeface="Lucida Sans Unicode"/>
              </a:rPr>
              <a:t>t</a:t>
            </a:r>
            <a:r>
              <a:rPr sz="5600" spc="-49" dirty="0">
                <a:latin typeface="Lucida Sans Unicode"/>
                <a:cs typeface="Lucida Sans Unicode"/>
              </a:rPr>
              <a:t>'</a:t>
            </a:r>
            <a:r>
              <a:rPr sz="5600" spc="-140" dirty="0">
                <a:latin typeface="Lucida Sans Unicode"/>
                <a:cs typeface="Lucida Sans Unicode"/>
              </a:rPr>
              <a:t>s</a:t>
            </a:r>
            <a:r>
              <a:rPr lang="en-US" sz="5600" spc="-140" dirty="0">
                <a:latin typeface="Lucida Sans Unicode"/>
                <a:cs typeface="Lucida Sans Unicode"/>
              </a:rPr>
              <a:t> </a:t>
            </a:r>
            <a:r>
              <a:rPr sz="5600" spc="-40" dirty="0">
                <a:latin typeface="Lucida Sans Unicode"/>
                <a:cs typeface="Lucida Sans Unicode"/>
              </a:rPr>
              <a:t>our</a:t>
            </a:r>
            <a:r>
              <a:rPr sz="5600" spc="-376" dirty="0">
                <a:latin typeface="Lucida Sans Unicode"/>
                <a:cs typeface="Lucida Sans Unicode"/>
              </a:rPr>
              <a:t> </a:t>
            </a:r>
            <a:r>
              <a:rPr sz="5600" spc="-100" dirty="0">
                <a:latin typeface="Lucida Sans Unicode"/>
                <a:cs typeface="Lucida Sans Unicode"/>
              </a:rPr>
              <a:t>problem.</a:t>
            </a:r>
            <a:endParaRPr sz="5600" dirty="0">
              <a:latin typeface="Lucida Sans Unicode"/>
              <a:cs typeface="Lucida Sans Unicode"/>
            </a:endParaRPr>
          </a:p>
        </p:txBody>
      </p:sp>
      <p:sp>
        <p:nvSpPr>
          <p:cNvPr id="5" name="object 5"/>
          <p:cNvSpPr txBox="1"/>
          <p:nvPr/>
        </p:nvSpPr>
        <p:spPr>
          <a:xfrm>
            <a:off x="3740465" y="5761237"/>
            <a:ext cx="1713229" cy="443711"/>
          </a:xfrm>
          <a:prstGeom prst="rect">
            <a:avLst/>
          </a:prstGeom>
        </p:spPr>
        <p:txBody>
          <a:bodyPr vert="horz" wrap="square" lIns="0" tIns="12700" rIns="0" bIns="0" rtlCol="0">
            <a:spAutoFit/>
          </a:bodyPr>
          <a:lstStyle/>
          <a:p>
            <a:pPr marL="12701">
              <a:spcBef>
                <a:spcPts val="100"/>
              </a:spcBef>
            </a:pPr>
            <a:r>
              <a:rPr sz="2800" spc="21" dirty="0">
                <a:latin typeface="Lucida Sans Unicode"/>
                <a:cs typeface="Lucida Sans Unicode"/>
              </a:rPr>
              <a:t>S</a:t>
            </a:r>
            <a:r>
              <a:rPr sz="2800" spc="-60" dirty="0">
                <a:latin typeface="Lucida Sans Unicode"/>
                <a:cs typeface="Lucida Sans Unicode"/>
              </a:rPr>
              <a:t>t</a:t>
            </a:r>
            <a:r>
              <a:rPr sz="2800" spc="6" dirty="0">
                <a:latin typeface="Lucida Sans Unicode"/>
                <a:cs typeface="Lucida Sans Unicode"/>
              </a:rPr>
              <a:t>e</a:t>
            </a:r>
            <a:r>
              <a:rPr sz="2800" spc="-55" dirty="0">
                <a:latin typeface="Lucida Sans Unicode"/>
                <a:cs typeface="Lucida Sans Unicode"/>
              </a:rPr>
              <a:t>v</a:t>
            </a:r>
            <a:r>
              <a:rPr sz="2800" spc="9" dirty="0">
                <a:latin typeface="Lucida Sans Unicode"/>
                <a:cs typeface="Lucida Sans Unicode"/>
              </a:rPr>
              <a:t>e</a:t>
            </a:r>
            <a:r>
              <a:rPr sz="2800" spc="-160" dirty="0">
                <a:latin typeface="Lucida Sans Unicode"/>
                <a:cs typeface="Lucida Sans Unicode"/>
              </a:rPr>
              <a:t> </a:t>
            </a:r>
            <a:r>
              <a:rPr sz="2800" spc="-125" dirty="0">
                <a:latin typeface="Lucida Sans Unicode"/>
                <a:cs typeface="Lucida Sans Unicode"/>
              </a:rPr>
              <a:t>J</a:t>
            </a:r>
            <a:r>
              <a:rPr sz="2800" spc="-36" dirty="0">
                <a:latin typeface="Lucida Sans Unicode"/>
                <a:cs typeface="Lucida Sans Unicode"/>
              </a:rPr>
              <a:t>o</a:t>
            </a:r>
            <a:r>
              <a:rPr sz="2800" spc="-55" dirty="0">
                <a:latin typeface="Lucida Sans Unicode"/>
                <a:cs typeface="Lucida Sans Unicode"/>
              </a:rPr>
              <a:t>b</a:t>
            </a:r>
            <a:r>
              <a:rPr sz="2800" spc="-94" dirty="0">
                <a:latin typeface="Lucida Sans Unicode"/>
                <a:cs typeface="Lucida Sans Unicode"/>
              </a:rPr>
              <a:t>s</a:t>
            </a:r>
            <a:endParaRPr sz="2800" dirty="0">
              <a:latin typeface="Lucida Sans Unicode"/>
              <a:cs typeface="Lucida Sans Unicode"/>
            </a:endParaRPr>
          </a:p>
        </p:txBody>
      </p:sp>
      <p:sp>
        <p:nvSpPr>
          <p:cNvPr id="13" name="Slide Number Placeholder 12">
            <a:extLst>
              <a:ext uri="{FF2B5EF4-FFF2-40B4-BE49-F238E27FC236}">
                <a16:creationId xmlns:a16="http://schemas.microsoft.com/office/drawing/2014/main" id="{71384451-E3F3-4A11-CCCB-B235864A308D}"/>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26</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6048" y="1137997"/>
            <a:ext cx="4210685" cy="324448"/>
          </a:xfrm>
          <a:prstGeom prst="rect">
            <a:avLst/>
          </a:prstGeom>
        </p:spPr>
        <p:txBody>
          <a:bodyPr vert="horz" wrap="square" lIns="0" tIns="16510" rIns="0" bIns="0" rtlCol="0">
            <a:spAutoFit/>
          </a:bodyPr>
          <a:lstStyle/>
          <a:p>
            <a:pPr marL="12701">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Map Interview</a:t>
            </a:r>
          </a:p>
        </p:txBody>
      </p:sp>
      <p:sp>
        <p:nvSpPr>
          <p:cNvPr id="14" name="object 14"/>
          <p:cNvSpPr txBox="1"/>
          <p:nvPr/>
        </p:nvSpPr>
        <p:spPr>
          <a:xfrm>
            <a:off x="1146048" y="2057310"/>
            <a:ext cx="1703704" cy="500137"/>
          </a:xfrm>
          <a:prstGeom prst="rect">
            <a:avLst/>
          </a:prstGeom>
        </p:spPr>
        <p:txBody>
          <a:bodyPr vert="horz" wrap="square" lIns="0" tIns="12700" rIns="0" bIns="0" rtlCol="0">
            <a:spAutoFit/>
          </a:bodyPr>
          <a:lstStyle/>
          <a:p>
            <a:pPr marL="12701">
              <a:lnSpc>
                <a:spcPts val="2045"/>
              </a:lnSpc>
              <a:spcBef>
                <a:spcPts val="100"/>
              </a:spcBef>
            </a:pPr>
            <a:r>
              <a:rPr sz="1400" dirty="0">
                <a:latin typeface="Verdana"/>
                <a:cs typeface="Verdana"/>
              </a:rPr>
              <a:t>USER FEELING</a:t>
            </a:r>
          </a:p>
          <a:p>
            <a:pPr marL="23496">
              <a:lnSpc>
                <a:spcPts val="1805"/>
              </a:lnSpc>
            </a:pPr>
            <a:r>
              <a:rPr sz="1400" dirty="0">
                <a:latin typeface="Trebuchet MS"/>
                <a:cs typeface="Trebuchet MS"/>
              </a:rPr>
              <a:t>Persona:</a:t>
            </a:r>
          </a:p>
        </p:txBody>
      </p:sp>
      <p:grpSp>
        <p:nvGrpSpPr>
          <p:cNvPr id="47" name="object 47"/>
          <p:cNvGrpSpPr/>
          <p:nvPr/>
        </p:nvGrpSpPr>
        <p:grpSpPr>
          <a:xfrm>
            <a:off x="8156634" y="971590"/>
            <a:ext cx="934719" cy="490855"/>
            <a:chOff x="6038868" y="1965453"/>
            <a:chExt cx="934719" cy="490855"/>
          </a:xfrm>
        </p:grpSpPr>
        <p:sp>
          <p:nvSpPr>
            <p:cNvPr id="48" name="object 48"/>
            <p:cNvSpPr/>
            <p:nvPr/>
          </p:nvSpPr>
          <p:spPr>
            <a:xfrm>
              <a:off x="6206553" y="2133138"/>
              <a:ext cx="767080" cy="323215"/>
            </a:xfrm>
            <a:custGeom>
              <a:avLst/>
              <a:gdLst/>
              <a:ahLst/>
              <a:cxnLst/>
              <a:rect l="l" t="t" r="r" b="b"/>
              <a:pathLst>
                <a:path w="767079" h="323214">
                  <a:moveTo>
                    <a:pt x="752950" y="322873"/>
                  </a:moveTo>
                  <a:lnTo>
                    <a:pt x="13997" y="322873"/>
                  </a:lnTo>
                  <a:lnTo>
                    <a:pt x="9152" y="320867"/>
                  </a:lnTo>
                  <a:lnTo>
                    <a:pt x="2006" y="313721"/>
                  </a:lnTo>
                  <a:lnTo>
                    <a:pt x="0" y="308876"/>
                  </a:lnTo>
                  <a:lnTo>
                    <a:pt x="0" y="13997"/>
                  </a:lnTo>
                  <a:lnTo>
                    <a:pt x="2006" y="9152"/>
                  </a:lnTo>
                  <a:lnTo>
                    <a:pt x="9152" y="2007"/>
                  </a:lnTo>
                  <a:lnTo>
                    <a:pt x="13997" y="0"/>
                  </a:lnTo>
                  <a:lnTo>
                    <a:pt x="752951" y="0"/>
                  </a:lnTo>
                  <a:lnTo>
                    <a:pt x="757795" y="2007"/>
                  </a:lnTo>
                  <a:lnTo>
                    <a:pt x="764940" y="9152"/>
                  </a:lnTo>
                  <a:lnTo>
                    <a:pt x="766948" y="13997"/>
                  </a:lnTo>
                  <a:lnTo>
                    <a:pt x="766948" y="308876"/>
                  </a:lnTo>
                  <a:lnTo>
                    <a:pt x="764940" y="313721"/>
                  </a:lnTo>
                  <a:lnTo>
                    <a:pt x="757795" y="320867"/>
                  </a:lnTo>
                  <a:lnTo>
                    <a:pt x="752950" y="322873"/>
                  </a:lnTo>
                  <a:close/>
                </a:path>
              </a:pathLst>
            </a:custGeom>
            <a:solidFill>
              <a:srgbClr val="F58585"/>
            </a:solidFill>
          </p:spPr>
          <p:txBody>
            <a:bodyPr wrap="square" lIns="0" tIns="0" rIns="0" bIns="0" rtlCol="0"/>
            <a:lstStyle/>
            <a:p>
              <a:pPr algn="ctr"/>
              <a:r>
                <a:rPr lang="en-US" dirty="0"/>
                <a:t>16</a:t>
              </a:r>
              <a:endParaRPr dirty="0"/>
            </a:p>
          </p:txBody>
        </p:sp>
        <p:sp>
          <p:nvSpPr>
            <p:cNvPr id="49" name="object 49"/>
            <p:cNvSpPr/>
            <p:nvPr/>
          </p:nvSpPr>
          <p:spPr>
            <a:xfrm>
              <a:off x="6038868" y="1965453"/>
              <a:ext cx="334010" cy="334010"/>
            </a:xfrm>
            <a:custGeom>
              <a:avLst/>
              <a:gdLst/>
              <a:ahLst/>
              <a:cxnLst/>
              <a:rect l="l" t="t" r="r" b="b"/>
              <a:pathLst>
                <a:path w="334010" h="334010">
                  <a:moveTo>
                    <a:pt x="166812" y="333791"/>
                  </a:moveTo>
                  <a:lnTo>
                    <a:pt x="122438" y="327831"/>
                  </a:lnTo>
                  <a:lnTo>
                    <a:pt x="82582" y="311012"/>
                  </a:lnTo>
                  <a:lnTo>
                    <a:pt x="48827" y="284921"/>
                  </a:lnTo>
                  <a:lnTo>
                    <a:pt x="22756" y="251146"/>
                  </a:lnTo>
                  <a:lnTo>
                    <a:pt x="5952" y="211275"/>
                  </a:lnTo>
                  <a:lnTo>
                    <a:pt x="0" y="166895"/>
                  </a:lnTo>
                  <a:lnTo>
                    <a:pt x="5952" y="122515"/>
                  </a:lnTo>
                  <a:lnTo>
                    <a:pt x="22756" y="82644"/>
                  </a:lnTo>
                  <a:lnTo>
                    <a:pt x="48827" y="48869"/>
                  </a:lnTo>
                  <a:lnTo>
                    <a:pt x="82582" y="22778"/>
                  </a:lnTo>
                  <a:lnTo>
                    <a:pt x="122438" y="5959"/>
                  </a:lnTo>
                  <a:lnTo>
                    <a:pt x="166812" y="0"/>
                  </a:lnTo>
                  <a:lnTo>
                    <a:pt x="211198" y="5959"/>
                  </a:lnTo>
                  <a:lnTo>
                    <a:pt x="251085" y="22778"/>
                  </a:lnTo>
                  <a:lnTo>
                    <a:pt x="264816" y="33379"/>
                  </a:lnTo>
                  <a:lnTo>
                    <a:pt x="166895" y="33379"/>
                  </a:lnTo>
                  <a:lnTo>
                    <a:pt x="124682" y="40183"/>
                  </a:lnTo>
                  <a:lnTo>
                    <a:pt x="88030" y="59131"/>
                  </a:lnTo>
                  <a:lnTo>
                    <a:pt x="59131" y="88030"/>
                  </a:lnTo>
                  <a:lnTo>
                    <a:pt x="40183" y="124682"/>
                  </a:lnTo>
                  <a:lnTo>
                    <a:pt x="33379" y="166895"/>
                  </a:lnTo>
                  <a:lnTo>
                    <a:pt x="40183" y="209108"/>
                  </a:lnTo>
                  <a:lnTo>
                    <a:pt x="59131" y="245760"/>
                  </a:lnTo>
                  <a:lnTo>
                    <a:pt x="88030" y="274659"/>
                  </a:lnTo>
                  <a:lnTo>
                    <a:pt x="124682" y="293607"/>
                  </a:lnTo>
                  <a:lnTo>
                    <a:pt x="166895" y="300411"/>
                  </a:lnTo>
                  <a:lnTo>
                    <a:pt x="264816" y="300411"/>
                  </a:lnTo>
                  <a:lnTo>
                    <a:pt x="251085" y="311012"/>
                  </a:lnTo>
                  <a:lnTo>
                    <a:pt x="211198" y="327831"/>
                  </a:lnTo>
                  <a:lnTo>
                    <a:pt x="166812" y="333791"/>
                  </a:lnTo>
                  <a:close/>
                </a:path>
                <a:path w="334010" h="334010">
                  <a:moveTo>
                    <a:pt x="264816" y="300411"/>
                  </a:moveTo>
                  <a:lnTo>
                    <a:pt x="166895" y="300411"/>
                  </a:lnTo>
                  <a:lnTo>
                    <a:pt x="209108" y="293607"/>
                  </a:lnTo>
                  <a:lnTo>
                    <a:pt x="245760" y="274659"/>
                  </a:lnTo>
                  <a:lnTo>
                    <a:pt x="274659" y="245760"/>
                  </a:lnTo>
                  <a:lnTo>
                    <a:pt x="293607" y="209108"/>
                  </a:lnTo>
                  <a:lnTo>
                    <a:pt x="300411" y="166895"/>
                  </a:lnTo>
                  <a:lnTo>
                    <a:pt x="293607" y="124682"/>
                  </a:lnTo>
                  <a:lnTo>
                    <a:pt x="274659" y="88030"/>
                  </a:lnTo>
                  <a:lnTo>
                    <a:pt x="245760" y="59131"/>
                  </a:lnTo>
                  <a:lnTo>
                    <a:pt x="209108" y="40183"/>
                  </a:lnTo>
                  <a:lnTo>
                    <a:pt x="166895" y="33379"/>
                  </a:lnTo>
                  <a:lnTo>
                    <a:pt x="264816" y="33379"/>
                  </a:lnTo>
                  <a:lnTo>
                    <a:pt x="284880" y="48869"/>
                  </a:lnTo>
                  <a:lnTo>
                    <a:pt x="310991" y="82644"/>
                  </a:lnTo>
                  <a:lnTo>
                    <a:pt x="327825" y="122515"/>
                  </a:lnTo>
                  <a:lnTo>
                    <a:pt x="333791" y="166895"/>
                  </a:lnTo>
                  <a:lnTo>
                    <a:pt x="327825" y="211275"/>
                  </a:lnTo>
                  <a:lnTo>
                    <a:pt x="310991" y="251146"/>
                  </a:lnTo>
                  <a:lnTo>
                    <a:pt x="284880" y="284921"/>
                  </a:lnTo>
                  <a:lnTo>
                    <a:pt x="264816" y="300411"/>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6189074" y="2048901"/>
              <a:ext cx="100137" cy="152709"/>
            </a:xfrm>
            <a:prstGeom prst="rect">
              <a:avLst/>
            </a:prstGeom>
          </p:spPr>
        </p:pic>
      </p:grpSp>
      <p:sp>
        <p:nvSpPr>
          <p:cNvPr id="58" name="Slide Number Placeholder 57">
            <a:extLst>
              <a:ext uri="{FF2B5EF4-FFF2-40B4-BE49-F238E27FC236}">
                <a16:creationId xmlns:a16="http://schemas.microsoft.com/office/drawing/2014/main" id="{1788EDA9-A2E8-C3F1-5F97-05502BEEBDDB}"/>
              </a:ext>
            </a:extLst>
          </p:cNvPr>
          <p:cNvSpPr>
            <a:spLocks noGrp="1"/>
          </p:cNvSpPr>
          <p:nvPr>
            <p:ph type="sldNum" sz="quarter" idx="7"/>
          </p:nvPr>
        </p:nvSpPr>
        <p:spPr>
          <a:xfrm>
            <a:off x="4093719"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graphicFrame>
        <p:nvGraphicFramePr>
          <p:cNvPr id="69" name="Table 69">
            <a:extLst>
              <a:ext uri="{FF2B5EF4-FFF2-40B4-BE49-F238E27FC236}">
                <a16:creationId xmlns:a16="http://schemas.microsoft.com/office/drawing/2014/main" id="{E5036420-9A3D-FEE6-89E0-C0073ECE4834}"/>
              </a:ext>
            </a:extLst>
          </p:cNvPr>
          <p:cNvGraphicFramePr>
            <a:graphicFrameLocks noGrp="1"/>
          </p:cNvGraphicFramePr>
          <p:nvPr>
            <p:extLst>
              <p:ext uri="{D42A27DB-BD31-4B8C-83A1-F6EECF244321}">
                <p14:modId xmlns:p14="http://schemas.microsoft.com/office/powerpoint/2010/main" val="1129222283"/>
              </p:ext>
            </p:extLst>
          </p:nvPr>
        </p:nvGraphicFramePr>
        <p:xfrm>
          <a:off x="1196322" y="2667000"/>
          <a:ext cx="7871525" cy="2888613"/>
        </p:xfrm>
        <a:graphic>
          <a:graphicData uri="http://schemas.openxmlformats.org/drawingml/2006/table">
            <a:tbl>
              <a:tblPr firstRow="1" bandRow="1">
                <a:tableStyleId>{5C22544A-7EE6-4342-B048-85BDC9FD1C3A}</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68580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latin typeface="Eurostile" panose="020B0504020202050204" pitchFamily="34" charset="77"/>
                        </a:rPr>
                        <a:t>Variable: 1. </a:t>
                      </a:r>
                      <a:r>
                        <a:rPr lang="en-US" sz="1200" dirty="0"/>
                        <a:t>With the feature of searching for builders through selection, does it make it easier for you to meet your project needs?</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381000">
                <a:tc>
                  <a:txBody>
                    <a:bodyPr/>
                    <a:lstStyle/>
                    <a:p>
                      <a:r>
                        <a:rPr lang="en-US" sz="1200" dirty="0">
                          <a:latin typeface="Eurostile" panose="020B0504020202050204" pitchFamily="34" charset="77"/>
                        </a:rPr>
                        <a:t>Scale 1: Easy</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3: Just Normal</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5: Easy</a:t>
                      </a:r>
                    </a:p>
                  </a:txBody>
                  <a:tcPr/>
                </a:tc>
                <a:extLst>
                  <a:ext uri="{0D108BD9-81ED-4DB2-BD59-A6C34878D82A}">
                    <a16:rowId xmlns:a16="http://schemas.microsoft.com/office/drawing/2014/main" val="4243020555"/>
                  </a:ext>
                </a:extLst>
              </a:tr>
              <a:tr h="9226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465453">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72" name="Table 69">
            <a:extLst>
              <a:ext uri="{FF2B5EF4-FFF2-40B4-BE49-F238E27FC236}">
                <a16:creationId xmlns:a16="http://schemas.microsoft.com/office/drawing/2014/main" id="{F9B8CD46-4CDE-6CCF-570C-8D5648A14A12}"/>
              </a:ext>
            </a:extLst>
          </p:cNvPr>
          <p:cNvGraphicFramePr>
            <a:graphicFrameLocks noGrp="1"/>
          </p:cNvGraphicFramePr>
          <p:nvPr>
            <p:extLst>
              <p:ext uri="{D42A27DB-BD31-4B8C-83A1-F6EECF244321}">
                <p14:modId xmlns:p14="http://schemas.microsoft.com/office/powerpoint/2010/main" val="2246760917"/>
              </p:ext>
            </p:extLst>
          </p:nvPr>
        </p:nvGraphicFramePr>
        <p:xfrm>
          <a:off x="1196322" y="5690100"/>
          <a:ext cx="7871525" cy="2888613"/>
        </p:xfrm>
        <a:graphic>
          <a:graphicData uri="http://schemas.openxmlformats.org/drawingml/2006/table">
            <a:tbl>
              <a:tblPr firstRow="1" bandRow="1">
                <a:tableStyleId>{21E4AEA4-8DFA-4A89-87EB-49C32662AFE0}</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68580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2. </a:t>
                      </a:r>
                      <a:r>
                        <a:rPr lang="en-US" sz="1200" dirty="0"/>
                        <a:t>Are you satisfied with the interior design features of the house? : visualize your construction project better?</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381000">
                <a:tc>
                  <a:txBody>
                    <a:bodyPr/>
                    <a:lstStyle/>
                    <a:p>
                      <a:r>
                        <a:rPr lang="en-US" sz="1200" dirty="0"/>
                        <a:t>Scale 1: Not </a:t>
                      </a:r>
                      <a:r>
                        <a:rPr lang="en-ID" sz="1200" dirty="0"/>
                        <a:t>Satisfied</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ID" sz="1200" dirty="0"/>
                        <a:t>satisfied</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9226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465453">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6048" y="1137997"/>
            <a:ext cx="4210685" cy="324448"/>
          </a:xfrm>
          <a:prstGeom prst="rect">
            <a:avLst/>
          </a:prstGeom>
        </p:spPr>
        <p:txBody>
          <a:bodyPr vert="horz" wrap="square" lIns="0" tIns="16510" rIns="0" bIns="0" rtlCol="0">
            <a:spAutoFit/>
          </a:bodyPr>
          <a:lstStyle/>
          <a:p>
            <a:pPr marL="12701">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Map Interview</a:t>
            </a:r>
          </a:p>
        </p:txBody>
      </p:sp>
      <p:sp>
        <p:nvSpPr>
          <p:cNvPr id="14" name="object 14"/>
          <p:cNvSpPr txBox="1"/>
          <p:nvPr/>
        </p:nvSpPr>
        <p:spPr>
          <a:xfrm>
            <a:off x="1146048" y="2057310"/>
            <a:ext cx="1703704" cy="500137"/>
          </a:xfrm>
          <a:prstGeom prst="rect">
            <a:avLst/>
          </a:prstGeom>
        </p:spPr>
        <p:txBody>
          <a:bodyPr vert="horz" wrap="square" lIns="0" tIns="12700" rIns="0" bIns="0" rtlCol="0">
            <a:spAutoFit/>
          </a:bodyPr>
          <a:lstStyle/>
          <a:p>
            <a:pPr marL="12701">
              <a:lnSpc>
                <a:spcPts val="2045"/>
              </a:lnSpc>
              <a:spcBef>
                <a:spcPts val="100"/>
              </a:spcBef>
            </a:pPr>
            <a:r>
              <a:rPr sz="1400" dirty="0">
                <a:latin typeface="Verdana"/>
                <a:cs typeface="Verdana"/>
              </a:rPr>
              <a:t>USER FEELING</a:t>
            </a:r>
          </a:p>
          <a:p>
            <a:pPr marL="23496">
              <a:lnSpc>
                <a:spcPts val="1805"/>
              </a:lnSpc>
            </a:pPr>
            <a:r>
              <a:rPr sz="1400" dirty="0">
                <a:latin typeface="Trebuchet MS"/>
                <a:cs typeface="Trebuchet MS"/>
              </a:rPr>
              <a:t>Persona:</a:t>
            </a:r>
          </a:p>
        </p:txBody>
      </p:sp>
      <p:grpSp>
        <p:nvGrpSpPr>
          <p:cNvPr id="47" name="object 47"/>
          <p:cNvGrpSpPr/>
          <p:nvPr/>
        </p:nvGrpSpPr>
        <p:grpSpPr>
          <a:xfrm>
            <a:off x="8133081" y="956945"/>
            <a:ext cx="934719" cy="490855"/>
            <a:chOff x="6038868" y="1965453"/>
            <a:chExt cx="934719" cy="490855"/>
          </a:xfrm>
        </p:grpSpPr>
        <p:sp>
          <p:nvSpPr>
            <p:cNvPr id="48" name="object 48"/>
            <p:cNvSpPr/>
            <p:nvPr/>
          </p:nvSpPr>
          <p:spPr>
            <a:xfrm>
              <a:off x="6206553" y="2133138"/>
              <a:ext cx="767080" cy="323215"/>
            </a:xfrm>
            <a:custGeom>
              <a:avLst/>
              <a:gdLst/>
              <a:ahLst/>
              <a:cxnLst/>
              <a:rect l="l" t="t" r="r" b="b"/>
              <a:pathLst>
                <a:path w="767079" h="323214">
                  <a:moveTo>
                    <a:pt x="752950" y="322873"/>
                  </a:moveTo>
                  <a:lnTo>
                    <a:pt x="13997" y="322873"/>
                  </a:lnTo>
                  <a:lnTo>
                    <a:pt x="9152" y="320867"/>
                  </a:lnTo>
                  <a:lnTo>
                    <a:pt x="2006" y="313721"/>
                  </a:lnTo>
                  <a:lnTo>
                    <a:pt x="0" y="308876"/>
                  </a:lnTo>
                  <a:lnTo>
                    <a:pt x="0" y="13997"/>
                  </a:lnTo>
                  <a:lnTo>
                    <a:pt x="2006" y="9152"/>
                  </a:lnTo>
                  <a:lnTo>
                    <a:pt x="9152" y="2007"/>
                  </a:lnTo>
                  <a:lnTo>
                    <a:pt x="13997" y="0"/>
                  </a:lnTo>
                  <a:lnTo>
                    <a:pt x="752951" y="0"/>
                  </a:lnTo>
                  <a:lnTo>
                    <a:pt x="757795" y="2007"/>
                  </a:lnTo>
                  <a:lnTo>
                    <a:pt x="764940" y="9152"/>
                  </a:lnTo>
                  <a:lnTo>
                    <a:pt x="766948" y="13997"/>
                  </a:lnTo>
                  <a:lnTo>
                    <a:pt x="766948" y="308876"/>
                  </a:lnTo>
                  <a:lnTo>
                    <a:pt x="764940" y="313721"/>
                  </a:lnTo>
                  <a:lnTo>
                    <a:pt x="757795" y="320867"/>
                  </a:lnTo>
                  <a:lnTo>
                    <a:pt x="752950" y="322873"/>
                  </a:lnTo>
                  <a:close/>
                </a:path>
              </a:pathLst>
            </a:custGeom>
            <a:solidFill>
              <a:srgbClr val="F58585"/>
            </a:solidFill>
          </p:spPr>
          <p:txBody>
            <a:bodyPr wrap="square" lIns="0" tIns="0" rIns="0" bIns="0" rtlCol="0"/>
            <a:lstStyle/>
            <a:p>
              <a:pPr algn="ctr"/>
              <a:r>
                <a:rPr lang="en-US" sz="2000" dirty="0"/>
                <a:t>16</a:t>
              </a:r>
            </a:p>
            <a:p>
              <a:pPr algn="ctr"/>
              <a:endParaRPr dirty="0"/>
            </a:p>
          </p:txBody>
        </p:sp>
        <p:sp>
          <p:nvSpPr>
            <p:cNvPr id="49" name="object 49"/>
            <p:cNvSpPr/>
            <p:nvPr/>
          </p:nvSpPr>
          <p:spPr>
            <a:xfrm>
              <a:off x="6038868" y="1965453"/>
              <a:ext cx="334010" cy="334010"/>
            </a:xfrm>
            <a:custGeom>
              <a:avLst/>
              <a:gdLst/>
              <a:ahLst/>
              <a:cxnLst/>
              <a:rect l="l" t="t" r="r" b="b"/>
              <a:pathLst>
                <a:path w="334010" h="334010">
                  <a:moveTo>
                    <a:pt x="166812" y="333791"/>
                  </a:moveTo>
                  <a:lnTo>
                    <a:pt x="122438" y="327831"/>
                  </a:lnTo>
                  <a:lnTo>
                    <a:pt x="82582" y="311012"/>
                  </a:lnTo>
                  <a:lnTo>
                    <a:pt x="48827" y="284921"/>
                  </a:lnTo>
                  <a:lnTo>
                    <a:pt x="22756" y="251146"/>
                  </a:lnTo>
                  <a:lnTo>
                    <a:pt x="5952" y="211275"/>
                  </a:lnTo>
                  <a:lnTo>
                    <a:pt x="0" y="166895"/>
                  </a:lnTo>
                  <a:lnTo>
                    <a:pt x="5952" y="122515"/>
                  </a:lnTo>
                  <a:lnTo>
                    <a:pt x="22756" y="82644"/>
                  </a:lnTo>
                  <a:lnTo>
                    <a:pt x="48827" y="48869"/>
                  </a:lnTo>
                  <a:lnTo>
                    <a:pt x="82582" y="22778"/>
                  </a:lnTo>
                  <a:lnTo>
                    <a:pt x="122438" y="5959"/>
                  </a:lnTo>
                  <a:lnTo>
                    <a:pt x="166812" y="0"/>
                  </a:lnTo>
                  <a:lnTo>
                    <a:pt x="211198" y="5959"/>
                  </a:lnTo>
                  <a:lnTo>
                    <a:pt x="251085" y="22778"/>
                  </a:lnTo>
                  <a:lnTo>
                    <a:pt x="264816" y="33379"/>
                  </a:lnTo>
                  <a:lnTo>
                    <a:pt x="166895" y="33379"/>
                  </a:lnTo>
                  <a:lnTo>
                    <a:pt x="124682" y="40183"/>
                  </a:lnTo>
                  <a:lnTo>
                    <a:pt x="88030" y="59131"/>
                  </a:lnTo>
                  <a:lnTo>
                    <a:pt x="59131" y="88030"/>
                  </a:lnTo>
                  <a:lnTo>
                    <a:pt x="40183" y="124682"/>
                  </a:lnTo>
                  <a:lnTo>
                    <a:pt x="33379" y="166895"/>
                  </a:lnTo>
                  <a:lnTo>
                    <a:pt x="40183" y="209108"/>
                  </a:lnTo>
                  <a:lnTo>
                    <a:pt x="59131" y="245760"/>
                  </a:lnTo>
                  <a:lnTo>
                    <a:pt x="88030" y="274659"/>
                  </a:lnTo>
                  <a:lnTo>
                    <a:pt x="124682" y="293607"/>
                  </a:lnTo>
                  <a:lnTo>
                    <a:pt x="166895" y="300411"/>
                  </a:lnTo>
                  <a:lnTo>
                    <a:pt x="264816" y="300411"/>
                  </a:lnTo>
                  <a:lnTo>
                    <a:pt x="251085" y="311012"/>
                  </a:lnTo>
                  <a:lnTo>
                    <a:pt x="211198" y="327831"/>
                  </a:lnTo>
                  <a:lnTo>
                    <a:pt x="166812" y="333791"/>
                  </a:lnTo>
                  <a:close/>
                </a:path>
                <a:path w="334010" h="334010">
                  <a:moveTo>
                    <a:pt x="264816" y="300411"/>
                  </a:moveTo>
                  <a:lnTo>
                    <a:pt x="166895" y="300411"/>
                  </a:lnTo>
                  <a:lnTo>
                    <a:pt x="209108" y="293607"/>
                  </a:lnTo>
                  <a:lnTo>
                    <a:pt x="245760" y="274659"/>
                  </a:lnTo>
                  <a:lnTo>
                    <a:pt x="274659" y="245760"/>
                  </a:lnTo>
                  <a:lnTo>
                    <a:pt x="293607" y="209108"/>
                  </a:lnTo>
                  <a:lnTo>
                    <a:pt x="300411" y="166895"/>
                  </a:lnTo>
                  <a:lnTo>
                    <a:pt x="293607" y="124682"/>
                  </a:lnTo>
                  <a:lnTo>
                    <a:pt x="274659" y="88030"/>
                  </a:lnTo>
                  <a:lnTo>
                    <a:pt x="245760" y="59131"/>
                  </a:lnTo>
                  <a:lnTo>
                    <a:pt x="209108" y="40183"/>
                  </a:lnTo>
                  <a:lnTo>
                    <a:pt x="166895" y="33379"/>
                  </a:lnTo>
                  <a:lnTo>
                    <a:pt x="264816" y="33379"/>
                  </a:lnTo>
                  <a:lnTo>
                    <a:pt x="284880" y="48869"/>
                  </a:lnTo>
                  <a:lnTo>
                    <a:pt x="310991" y="82644"/>
                  </a:lnTo>
                  <a:lnTo>
                    <a:pt x="327825" y="122515"/>
                  </a:lnTo>
                  <a:lnTo>
                    <a:pt x="333791" y="166895"/>
                  </a:lnTo>
                  <a:lnTo>
                    <a:pt x="327825" y="211275"/>
                  </a:lnTo>
                  <a:lnTo>
                    <a:pt x="310991" y="251146"/>
                  </a:lnTo>
                  <a:lnTo>
                    <a:pt x="284880" y="284921"/>
                  </a:lnTo>
                  <a:lnTo>
                    <a:pt x="264816" y="300411"/>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6189074" y="2048901"/>
              <a:ext cx="100137" cy="152709"/>
            </a:xfrm>
            <a:prstGeom prst="rect">
              <a:avLst/>
            </a:prstGeom>
          </p:spPr>
        </p:pic>
      </p:grpSp>
      <p:sp>
        <p:nvSpPr>
          <p:cNvPr id="58" name="Slide Number Placeholder 57">
            <a:extLst>
              <a:ext uri="{FF2B5EF4-FFF2-40B4-BE49-F238E27FC236}">
                <a16:creationId xmlns:a16="http://schemas.microsoft.com/office/drawing/2014/main" id="{1788EDA9-A2E8-C3F1-5F97-05502BEEBDDB}"/>
              </a:ext>
            </a:extLst>
          </p:cNvPr>
          <p:cNvSpPr>
            <a:spLocks noGrp="1"/>
          </p:cNvSpPr>
          <p:nvPr>
            <p:ph type="sldNum" sz="quarter" idx="7"/>
          </p:nvPr>
        </p:nvSpPr>
        <p:spPr>
          <a:xfrm>
            <a:off x="4093719"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69" name="Table 69">
            <a:extLst>
              <a:ext uri="{FF2B5EF4-FFF2-40B4-BE49-F238E27FC236}">
                <a16:creationId xmlns:a16="http://schemas.microsoft.com/office/drawing/2014/main" id="{E5036420-9A3D-FEE6-89E0-C0073ECE4834}"/>
              </a:ext>
            </a:extLst>
          </p:cNvPr>
          <p:cNvGraphicFramePr>
            <a:graphicFrameLocks noGrp="1"/>
          </p:cNvGraphicFramePr>
          <p:nvPr>
            <p:extLst>
              <p:ext uri="{D42A27DB-BD31-4B8C-83A1-F6EECF244321}">
                <p14:modId xmlns:p14="http://schemas.microsoft.com/office/powerpoint/2010/main" val="2503947199"/>
              </p:ext>
            </p:extLst>
          </p:nvPr>
        </p:nvGraphicFramePr>
        <p:xfrm>
          <a:off x="1196322" y="2667001"/>
          <a:ext cx="7871525" cy="2215142"/>
        </p:xfrm>
        <a:graphic>
          <a:graphicData uri="http://schemas.openxmlformats.org/drawingml/2006/table">
            <a:tbl>
              <a:tblPr firstRow="1" bandRow="1">
                <a:tableStyleId>{F5AB1C69-6EDB-4FF4-983F-18BD219EF322}</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372987">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3</a:t>
                      </a:r>
                      <a:r>
                        <a:rPr kumimoji="0" lang="en-US" sz="1200" b="1" u="none" strike="noStrike" kern="0" cap="none" spc="0" normalizeH="0" baseline="0" noProof="0" dirty="0">
                          <a:ln>
                            <a:noFill/>
                          </a:ln>
                          <a:solidFill>
                            <a:schemeClr val="bg1"/>
                          </a:solidFill>
                          <a:effectLst/>
                          <a:uLnTx/>
                          <a:uFillTx/>
                        </a:rPr>
                        <a:t>. D</a:t>
                      </a:r>
                      <a:r>
                        <a:rPr lang="en-US" sz="1200" dirty="0"/>
                        <a:t>o you find it easy to search for repairs buildings and building materials in this application? </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51739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1: </a:t>
                      </a:r>
                      <a:r>
                        <a:rPr lang="en-US" sz="1200" dirty="0" err="1">
                          <a:latin typeface="Eurostile" panose="020B0504020202050204" pitchFamily="34" charset="77"/>
                        </a:rPr>
                        <a:t>Dificult</a:t>
                      </a:r>
                      <a:endParaRPr lang="en-US" sz="1200" dirty="0">
                        <a:latin typeface="Eurostile" panose="020B0504020202050204" pitchFamily="34" charset="77"/>
                      </a:endParaRP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US" sz="1200" dirty="0">
                          <a:latin typeface="Eurostile" panose="020B0504020202050204" pitchFamily="34" charset="77"/>
                        </a:rPr>
                        <a:t>Easy</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501804">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665217">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72" name="Table 69">
            <a:extLst>
              <a:ext uri="{FF2B5EF4-FFF2-40B4-BE49-F238E27FC236}">
                <a16:creationId xmlns:a16="http://schemas.microsoft.com/office/drawing/2014/main" id="{F9B8CD46-4CDE-6CCF-570C-8D5648A14A12}"/>
              </a:ext>
            </a:extLst>
          </p:cNvPr>
          <p:cNvGraphicFramePr>
            <a:graphicFrameLocks noGrp="1"/>
          </p:cNvGraphicFramePr>
          <p:nvPr>
            <p:extLst>
              <p:ext uri="{D42A27DB-BD31-4B8C-83A1-F6EECF244321}">
                <p14:modId xmlns:p14="http://schemas.microsoft.com/office/powerpoint/2010/main" val="1882024402"/>
              </p:ext>
            </p:extLst>
          </p:nvPr>
        </p:nvGraphicFramePr>
        <p:xfrm>
          <a:off x="1196322" y="4911577"/>
          <a:ext cx="7871525" cy="2084575"/>
        </p:xfrm>
        <a:graphic>
          <a:graphicData uri="http://schemas.openxmlformats.org/drawingml/2006/table">
            <a:tbl>
              <a:tblPr firstRow="1" bandRow="1">
                <a:tableStyleId>{93296810-A885-4BE3-A3E7-6D5BEEA58F35}</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29572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4. </a:t>
                      </a:r>
                      <a:r>
                        <a:rPr lang="en-US" sz="1200" dirty="0"/>
                        <a:t>Do you find it easy to understand building planning in this application?</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56804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1: </a:t>
                      </a:r>
                      <a:r>
                        <a:rPr lang="en-US" sz="1200" dirty="0" err="1">
                          <a:latin typeface="Eurostile" panose="020B0504020202050204" pitchFamily="34" charset="77"/>
                        </a:rPr>
                        <a:t>Dificult</a:t>
                      </a:r>
                      <a:endParaRPr lang="en-US" sz="1200" dirty="0">
                        <a:latin typeface="Eurostile" panose="020B0504020202050204" pitchFamily="34" charset="77"/>
                      </a:endParaRP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US" sz="1200" dirty="0">
                          <a:latin typeface="Eurostile" panose="020B0504020202050204" pitchFamily="34" charset="77"/>
                        </a:rPr>
                        <a:t>Easy</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3978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730339">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5" name="Table 4">
            <a:extLst>
              <a:ext uri="{FF2B5EF4-FFF2-40B4-BE49-F238E27FC236}">
                <a16:creationId xmlns:a16="http://schemas.microsoft.com/office/drawing/2014/main" id="{E7B87B10-CBCA-7BB8-9D6A-370B394F7010}"/>
              </a:ext>
            </a:extLst>
          </p:cNvPr>
          <p:cNvGraphicFramePr>
            <a:graphicFrameLocks noGrp="1"/>
          </p:cNvGraphicFramePr>
          <p:nvPr>
            <p:extLst>
              <p:ext uri="{D42A27DB-BD31-4B8C-83A1-F6EECF244321}">
                <p14:modId xmlns:p14="http://schemas.microsoft.com/office/powerpoint/2010/main" val="3795339122"/>
              </p:ext>
            </p:extLst>
          </p:nvPr>
        </p:nvGraphicFramePr>
        <p:xfrm>
          <a:off x="1211026" y="7086601"/>
          <a:ext cx="7871525" cy="2165125"/>
        </p:xfrm>
        <a:graphic>
          <a:graphicData uri="http://schemas.openxmlformats.org/drawingml/2006/table">
            <a:tbl>
              <a:tblPr firstRow="1" bandRow="1">
                <a:tableStyleId>{F5AB1C69-6EDB-4FF4-983F-18BD219EF322}</a:tableStyleId>
              </a:tblPr>
              <a:tblGrid>
                <a:gridCol w="1574305">
                  <a:extLst>
                    <a:ext uri="{9D8B030D-6E8A-4147-A177-3AD203B41FA5}">
                      <a16:colId xmlns:a16="http://schemas.microsoft.com/office/drawing/2014/main" val="2088421206"/>
                    </a:ext>
                  </a:extLst>
                </a:gridCol>
                <a:gridCol w="1574305">
                  <a:extLst>
                    <a:ext uri="{9D8B030D-6E8A-4147-A177-3AD203B41FA5}">
                      <a16:colId xmlns:a16="http://schemas.microsoft.com/office/drawing/2014/main" val="3233595022"/>
                    </a:ext>
                  </a:extLst>
                </a:gridCol>
                <a:gridCol w="1574305">
                  <a:extLst>
                    <a:ext uri="{9D8B030D-6E8A-4147-A177-3AD203B41FA5}">
                      <a16:colId xmlns:a16="http://schemas.microsoft.com/office/drawing/2014/main" val="1400678728"/>
                    </a:ext>
                  </a:extLst>
                </a:gridCol>
                <a:gridCol w="1574305">
                  <a:extLst>
                    <a:ext uri="{9D8B030D-6E8A-4147-A177-3AD203B41FA5}">
                      <a16:colId xmlns:a16="http://schemas.microsoft.com/office/drawing/2014/main" val="917496760"/>
                    </a:ext>
                  </a:extLst>
                </a:gridCol>
                <a:gridCol w="1574305">
                  <a:extLst>
                    <a:ext uri="{9D8B030D-6E8A-4147-A177-3AD203B41FA5}">
                      <a16:colId xmlns:a16="http://schemas.microsoft.com/office/drawing/2014/main" val="2719293014"/>
                    </a:ext>
                  </a:extLst>
                </a:gridCol>
              </a:tblGrid>
              <a:tr h="336325">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5.   </a:t>
                      </a:r>
                      <a:r>
                        <a:rPr lang="en-US" sz="1200" dirty="0"/>
                        <a:t>Do you feel satisfied in creating your development project in this application?</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1729970957"/>
                  </a:ext>
                </a:extLst>
              </a:tr>
              <a:tr h="512183">
                <a:tc>
                  <a:txBody>
                    <a:bodyPr/>
                    <a:lstStyle/>
                    <a:p>
                      <a:r>
                        <a:rPr lang="en-US" sz="1200" dirty="0"/>
                        <a:t>Scale 1: Not </a:t>
                      </a:r>
                      <a:r>
                        <a:rPr lang="en-ID" sz="1200" dirty="0"/>
                        <a:t>Satisfied</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ID" sz="1200" dirty="0"/>
                        <a:t>satisfied</a:t>
                      </a:r>
                      <a:endParaRPr lang="en-US" sz="1200" dirty="0">
                        <a:latin typeface="Eurostile" panose="020B0504020202050204" pitchFamily="34" charset="77"/>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621299281"/>
                  </a:ext>
                </a:extLst>
              </a:tr>
              <a:tr h="340140">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81870235"/>
                  </a:ext>
                </a:extLst>
              </a:tr>
              <a:tr h="658521">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470116151"/>
                  </a:ext>
                </a:extLst>
              </a:tr>
            </a:tbl>
          </a:graphicData>
        </a:graphic>
      </p:graphicFrame>
    </p:spTree>
    <p:extLst>
      <p:ext uri="{BB962C8B-B14F-4D97-AF65-F5344CB8AC3E}">
        <p14:creationId xmlns:p14="http://schemas.microsoft.com/office/powerpoint/2010/main" val="1283024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3425" y="1137997"/>
            <a:ext cx="6736080"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Significant Behaviour Patterns</a:t>
            </a:r>
          </a:p>
        </p:txBody>
      </p:sp>
      <p:sp>
        <p:nvSpPr>
          <p:cNvPr id="3" name="object 3"/>
          <p:cNvSpPr txBox="1"/>
          <p:nvPr/>
        </p:nvSpPr>
        <p:spPr>
          <a:xfrm>
            <a:off x="4361266" y="2643616"/>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p>
        </p:txBody>
      </p:sp>
      <p:sp>
        <p:nvSpPr>
          <p:cNvPr id="5" name="object 5"/>
          <p:cNvSpPr txBox="1"/>
          <p:nvPr/>
        </p:nvSpPr>
        <p:spPr>
          <a:xfrm>
            <a:off x="1159191" y="2642039"/>
            <a:ext cx="2581274" cy="182229"/>
          </a:xfrm>
          <a:prstGeom prst="rect">
            <a:avLst/>
          </a:prstGeom>
        </p:spPr>
        <p:txBody>
          <a:bodyPr vert="horz" wrap="square" lIns="0" tIns="12700" rIns="0" bIns="0" rtlCol="0">
            <a:spAutoFit/>
          </a:bodyPr>
          <a:lstStyle/>
          <a:p>
            <a:pPr marL="12701">
              <a:spcBef>
                <a:spcPts val="100"/>
              </a:spcBef>
            </a:pPr>
            <a:r>
              <a:rPr sz="1101" dirty="0">
                <a:latin typeface="Verdana"/>
                <a:cs typeface="Verdana"/>
              </a:rPr>
              <a:t>OBSERVED BEHAVIORAL VARIABLE</a:t>
            </a:r>
          </a:p>
        </p:txBody>
      </p:sp>
      <p:sp>
        <p:nvSpPr>
          <p:cNvPr id="32" name="object 32"/>
          <p:cNvSpPr txBox="1"/>
          <p:nvPr/>
        </p:nvSpPr>
        <p:spPr>
          <a:xfrm>
            <a:off x="8011493" y="2643616"/>
            <a:ext cx="109918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PERCENTAGE</a:t>
            </a:r>
          </a:p>
        </p:txBody>
      </p:sp>
      <p:grpSp>
        <p:nvGrpSpPr>
          <p:cNvPr id="49" name="object 49"/>
          <p:cNvGrpSpPr/>
          <p:nvPr/>
        </p:nvGrpSpPr>
        <p:grpSpPr>
          <a:xfrm>
            <a:off x="8054038" y="930315"/>
            <a:ext cx="1014094" cy="532130"/>
            <a:chOff x="8267798" y="1732043"/>
            <a:chExt cx="1014094" cy="532130"/>
          </a:xfrm>
        </p:grpSpPr>
        <p:sp>
          <p:nvSpPr>
            <p:cNvPr id="50" name="object 50"/>
            <p:cNvSpPr/>
            <p:nvPr/>
          </p:nvSpPr>
          <p:spPr>
            <a:xfrm>
              <a:off x="8449628" y="191387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2</a:t>
              </a:r>
              <a:endParaRPr sz="2000" dirty="0"/>
            </a:p>
          </p:txBody>
        </p:sp>
        <p:sp>
          <p:nvSpPr>
            <p:cNvPr id="51" name="object 51"/>
            <p:cNvSpPr/>
            <p:nvPr/>
          </p:nvSpPr>
          <p:spPr>
            <a:xfrm>
              <a:off x="8267798" y="173204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2" name="object 52"/>
            <p:cNvPicPr/>
            <p:nvPr/>
          </p:nvPicPr>
          <p:blipFill>
            <a:blip r:embed="rId2" cstate="print"/>
            <a:stretch>
              <a:fillRect/>
            </a:stretch>
          </p:blipFill>
          <p:spPr>
            <a:xfrm>
              <a:off x="8430675" y="1822531"/>
              <a:ext cx="108584" cy="165592"/>
            </a:xfrm>
            <a:prstGeom prst="rect">
              <a:avLst/>
            </a:prstGeom>
          </p:spPr>
        </p:pic>
      </p:grpSp>
      <p:sp>
        <p:nvSpPr>
          <p:cNvPr id="56" name="TextBox 55">
            <a:extLst>
              <a:ext uri="{FF2B5EF4-FFF2-40B4-BE49-F238E27FC236}">
                <a16:creationId xmlns:a16="http://schemas.microsoft.com/office/drawing/2014/main" id="{C177FD2B-8189-1829-02DC-8C328C06D997}"/>
              </a:ext>
            </a:extLst>
          </p:cNvPr>
          <p:cNvSpPr txBox="1"/>
          <p:nvPr/>
        </p:nvSpPr>
        <p:spPr>
          <a:xfrm>
            <a:off x="1143000" y="2950294"/>
            <a:ext cx="3037117" cy="5632311"/>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With the search feature for builders through selection make it easier for your project needs?</a:t>
            </a:r>
          </a:p>
          <a:p>
            <a:pPr marL="342900" indent="-342900">
              <a:buFont typeface="+mj-lt"/>
              <a:buAutoNum type="arabicPeriod"/>
            </a:pPr>
            <a:r>
              <a:rPr lang="en-US" dirty="0"/>
              <a:t> Are you satisfied with the home design features in visualizing construction projects better?</a:t>
            </a:r>
          </a:p>
          <a:p>
            <a:pPr marL="342900" indent="-342900">
              <a:buFont typeface="+mj-lt"/>
              <a:buAutoNum type="arabicPeriod"/>
            </a:pPr>
            <a:r>
              <a:rPr lang="en-US" dirty="0"/>
              <a:t> Do you find it difficult to do search for building repairs and building materials in this application??</a:t>
            </a:r>
          </a:p>
          <a:p>
            <a:pPr marL="342900" indent="-342900">
              <a:buFont typeface="+mj-lt"/>
              <a:buAutoNum type="arabicPeriod"/>
            </a:pPr>
            <a:r>
              <a:rPr lang="en-US" dirty="0"/>
              <a:t> Do you easily understand planning? buildings in this application?</a:t>
            </a:r>
          </a:p>
          <a:p>
            <a:pPr marL="342900" indent="-342900">
              <a:buFont typeface="+mj-lt"/>
              <a:buAutoNum type="arabicPeriod"/>
            </a:pPr>
            <a:r>
              <a:rPr lang="en-US" dirty="0"/>
              <a:t>Do you feel satisfied in creating your development project in this application?  </a:t>
            </a:r>
          </a:p>
        </p:txBody>
      </p:sp>
      <p:sp>
        <p:nvSpPr>
          <p:cNvPr id="57" name="TextBox 56">
            <a:extLst>
              <a:ext uri="{FF2B5EF4-FFF2-40B4-BE49-F238E27FC236}">
                <a16:creationId xmlns:a16="http://schemas.microsoft.com/office/drawing/2014/main" id="{C909E6B5-A2D6-EE91-A0CA-A55711D39C62}"/>
              </a:ext>
            </a:extLst>
          </p:cNvPr>
          <p:cNvSpPr txBox="1"/>
          <p:nvPr/>
        </p:nvSpPr>
        <p:spPr>
          <a:xfrm>
            <a:off x="4361266" y="2948005"/>
            <a:ext cx="3469078"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a:t>
            </a:r>
            <a:r>
              <a:rPr lang="en-ID" dirty="0"/>
              <a:t>Easy Just normal Difficult</a:t>
            </a:r>
            <a:endParaRPr lang="en-US" dirty="0"/>
          </a:p>
          <a:p>
            <a:pPr marL="342900" indent="-342900">
              <a:buFont typeface="+mj-lt"/>
              <a:buAutoNum type="arabicPeriod"/>
            </a:pPr>
            <a:r>
              <a:rPr lang="en-ID" dirty="0"/>
              <a:t>Satisfied Just normal Not satisfied</a:t>
            </a:r>
            <a:r>
              <a:rPr lang="en-US" dirty="0"/>
              <a:t> </a:t>
            </a:r>
          </a:p>
          <a:p>
            <a:pPr marL="342900" indent="-342900">
              <a:buFont typeface="+mj-lt"/>
              <a:buAutoNum type="arabicPeriod"/>
            </a:pPr>
            <a:r>
              <a:rPr lang="en-US" dirty="0"/>
              <a:t> </a:t>
            </a:r>
            <a:r>
              <a:rPr lang="en-ID" dirty="0"/>
              <a:t>Easy Just normal Difficult</a:t>
            </a:r>
            <a:endParaRPr lang="en-US" dirty="0"/>
          </a:p>
          <a:p>
            <a:pPr marL="342900" indent="-342900">
              <a:buFont typeface="+mj-lt"/>
              <a:buAutoNum type="arabicPeriod"/>
            </a:pPr>
            <a:r>
              <a:rPr lang="en-US" dirty="0"/>
              <a:t> </a:t>
            </a:r>
            <a:r>
              <a:rPr lang="en-ID" dirty="0"/>
              <a:t>Easy Just normal Difficult</a:t>
            </a:r>
            <a:endParaRPr lang="en-US" dirty="0"/>
          </a:p>
          <a:p>
            <a:pPr marL="342900" indent="-342900">
              <a:buFont typeface="+mj-lt"/>
              <a:buAutoNum type="arabicPeriod"/>
            </a:pPr>
            <a:r>
              <a:rPr lang="en-ID" dirty="0"/>
              <a:t>Satisfied Just normal Not satisfied</a:t>
            </a:r>
            <a:r>
              <a:rPr lang="en-US" dirty="0"/>
              <a:t> </a:t>
            </a:r>
          </a:p>
        </p:txBody>
      </p:sp>
      <p:sp>
        <p:nvSpPr>
          <p:cNvPr id="58" name="TextBox 57">
            <a:extLst>
              <a:ext uri="{FF2B5EF4-FFF2-40B4-BE49-F238E27FC236}">
                <a16:creationId xmlns:a16="http://schemas.microsoft.com/office/drawing/2014/main" id="{932C8ABF-2B49-771A-8AEA-575F4B678ACF}"/>
              </a:ext>
            </a:extLst>
          </p:cNvPr>
          <p:cNvSpPr txBox="1"/>
          <p:nvPr/>
        </p:nvSpPr>
        <p:spPr>
          <a:xfrm>
            <a:off x="8011492" y="2938964"/>
            <a:ext cx="1742107" cy="1323439"/>
          </a:xfrm>
          <a:prstGeom prst="rect">
            <a:avLst/>
          </a:prstGeom>
          <a:noFill/>
          <a:ln>
            <a:solidFill>
              <a:schemeClr val="tx1"/>
            </a:solidFill>
          </a:ln>
        </p:spPr>
        <p:txBody>
          <a:bodyPr wrap="square" rtlCol="0">
            <a:spAutoFit/>
          </a:bodyPr>
          <a:lstStyle/>
          <a:p>
            <a:pPr marL="342900" indent="-342900">
              <a:buFont typeface="+mj-lt"/>
              <a:buAutoNum type="arabicPeriod"/>
            </a:pPr>
            <a:r>
              <a:rPr lang="en-ID" sz="1600" dirty="0"/>
              <a:t>100% 0% 0%</a:t>
            </a:r>
            <a:r>
              <a:rPr lang="en-US" sz="1600" dirty="0"/>
              <a:t> </a:t>
            </a:r>
          </a:p>
          <a:p>
            <a:pPr marL="342900" indent="-342900">
              <a:buFont typeface="+mj-lt"/>
              <a:buAutoNum type="arabicPeriod"/>
            </a:pPr>
            <a:r>
              <a:rPr lang="en-ID" sz="1600" dirty="0"/>
              <a:t>80% 20% 0%</a:t>
            </a:r>
            <a:r>
              <a:rPr lang="en-US" sz="1600" dirty="0"/>
              <a:t> </a:t>
            </a:r>
          </a:p>
          <a:p>
            <a:pPr marL="342900" indent="-342900">
              <a:buFont typeface="+mj-lt"/>
              <a:buAutoNum type="arabicPeriod"/>
            </a:pPr>
            <a:r>
              <a:rPr lang="en-US" sz="1600" dirty="0"/>
              <a:t> </a:t>
            </a:r>
            <a:r>
              <a:rPr lang="en-ID" sz="1600" dirty="0"/>
              <a:t>80% 20% 0%</a:t>
            </a:r>
            <a:endParaRPr lang="en-US" sz="1600" dirty="0"/>
          </a:p>
          <a:p>
            <a:pPr marL="342900" indent="-342900">
              <a:buFont typeface="+mj-lt"/>
              <a:buAutoNum type="arabicPeriod"/>
            </a:pPr>
            <a:r>
              <a:rPr lang="en-US" sz="1600" dirty="0"/>
              <a:t> </a:t>
            </a:r>
            <a:r>
              <a:rPr lang="en-ID" sz="1600" dirty="0"/>
              <a:t>60% 40 % 0%</a:t>
            </a:r>
            <a:endParaRPr lang="en-US" sz="1600" dirty="0"/>
          </a:p>
          <a:p>
            <a:pPr marL="342900" indent="-342900">
              <a:buFont typeface="+mj-lt"/>
              <a:buAutoNum type="arabicPeriod"/>
            </a:pPr>
            <a:r>
              <a:rPr lang="en-US" sz="1600" dirty="0"/>
              <a:t> </a:t>
            </a:r>
            <a:r>
              <a:rPr lang="en-ID" sz="1600" dirty="0"/>
              <a:t>80 % 20 % 0%</a:t>
            </a:r>
            <a:endParaRPr lang="en-US" sz="1600" dirty="0"/>
          </a:p>
        </p:txBody>
      </p:sp>
      <p:sp>
        <p:nvSpPr>
          <p:cNvPr id="11" name="Slide Number Placeholder 10">
            <a:extLst>
              <a:ext uri="{FF2B5EF4-FFF2-40B4-BE49-F238E27FC236}">
                <a16:creationId xmlns:a16="http://schemas.microsoft.com/office/drawing/2014/main" id="{F4A019CE-71D9-A112-ACC9-C4C4F089E1A9}"/>
              </a:ext>
            </a:extLst>
          </p:cNvPr>
          <p:cNvSpPr>
            <a:spLocks noGrp="1"/>
          </p:cNvSpPr>
          <p:nvPr>
            <p:ph type="sldNum" sz="quarter" idx="7"/>
          </p:nvPr>
        </p:nvSpPr>
        <p:spPr>
          <a:xfrm>
            <a:off x="4080193" y="93073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91319" y="2617880"/>
            <a:ext cx="7876481" cy="4041684"/>
          </a:xfrm>
          <a:prstGeom prst="rect">
            <a:avLst/>
          </a:prstGeom>
        </p:spPr>
        <p:txBody>
          <a:bodyPr vert="horz" wrap="square" lIns="0" tIns="12700" rIns="0" bIns="0" rtlCol="0">
            <a:spAutoFit/>
          </a:bodyPr>
          <a:lstStyle/>
          <a:p>
            <a:pPr marL="12701" marR="6986" algn="just">
              <a:lnSpc>
                <a:spcPct val="114599"/>
              </a:lnSpc>
              <a:spcBef>
                <a:spcPts val="100"/>
              </a:spcBef>
            </a:pPr>
            <a:r>
              <a:rPr sz="1201" dirty="0">
                <a:latin typeface="Trebuchet MS"/>
                <a:cs typeface="Trebuchet MS"/>
              </a:rPr>
              <a:t>The UX journey</a:t>
            </a:r>
            <a:r>
              <a:rPr lang="en-US" sz="1201" dirty="0">
                <a:latin typeface="Trebuchet MS"/>
                <a:cs typeface="Trebuchet MS"/>
              </a:rPr>
              <a:t> </a:t>
            </a:r>
            <a:r>
              <a:rPr sz="1201" dirty="0">
                <a:latin typeface="Trebuchet MS"/>
                <a:cs typeface="Trebuchet MS"/>
              </a:rPr>
              <a:t>is a process that helps optimize resources for quality user</a:t>
            </a:r>
            <a:r>
              <a:rPr lang="en-US" sz="1201" dirty="0">
                <a:latin typeface="Trebuchet MS"/>
                <a:cs typeface="Trebuchet MS"/>
              </a:rPr>
              <a:t> </a:t>
            </a:r>
            <a:r>
              <a:rPr sz="1201" dirty="0">
                <a:latin typeface="Trebuchet MS"/>
                <a:cs typeface="Trebuchet MS"/>
              </a:rPr>
              <a:t>requirements while improving self-efficacy. The process involves a series of</a:t>
            </a:r>
            <a:r>
              <a:rPr lang="en-US" sz="1201" dirty="0">
                <a:latin typeface="Trebuchet MS"/>
                <a:cs typeface="Trebuchet MS"/>
              </a:rPr>
              <a:t> </a:t>
            </a:r>
            <a:r>
              <a:rPr sz="1201" dirty="0">
                <a:latin typeface="Trebuchet MS"/>
                <a:cs typeface="Trebuchet MS"/>
              </a:rPr>
              <a:t>steps that begin with understanding the user's needs and expectations. This</a:t>
            </a:r>
            <a:r>
              <a:rPr lang="en-US" sz="1201" dirty="0">
                <a:latin typeface="Trebuchet MS"/>
                <a:cs typeface="Trebuchet MS"/>
              </a:rPr>
              <a:t> </a:t>
            </a:r>
            <a:r>
              <a:rPr sz="1201" dirty="0">
                <a:latin typeface="Trebuchet MS"/>
                <a:cs typeface="Trebuchet MS"/>
              </a:rPr>
              <a:t>includes </a:t>
            </a:r>
            <a:r>
              <a:rPr lang="en-US" sz="1201" dirty="0">
                <a:latin typeface="Trebuchet MS"/>
                <a:cs typeface="Trebuchet MS"/>
              </a:rPr>
              <a:t>research</a:t>
            </a:r>
            <a:r>
              <a:rPr sz="1201" dirty="0">
                <a:latin typeface="Trebuchet MS"/>
                <a:cs typeface="Trebuchet MS"/>
              </a:rPr>
              <a:t> to gain insights into the user's goals, motivations,  and pain points. Once the user's needs have been identified, the next step is to</a:t>
            </a:r>
            <a:r>
              <a:rPr lang="en-US" sz="1201" dirty="0">
                <a:latin typeface="Trebuchet MS"/>
                <a:cs typeface="Trebuchet MS"/>
              </a:rPr>
              <a:t> </a:t>
            </a:r>
            <a:r>
              <a:rPr sz="1201" dirty="0">
                <a:latin typeface="Trebuchet MS"/>
                <a:cs typeface="Trebuchet MS"/>
              </a:rPr>
              <a:t>develop a user persona, which is a detailed description of the user's</a:t>
            </a:r>
            <a:r>
              <a:rPr lang="en-US" sz="1201" dirty="0">
                <a:latin typeface="Trebuchet MS"/>
                <a:cs typeface="Trebuchet MS"/>
              </a:rPr>
              <a:t> </a:t>
            </a:r>
            <a:r>
              <a:rPr sz="1201" dirty="0">
                <a:latin typeface="Trebuchet MS"/>
                <a:cs typeface="Trebuchet MS"/>
              </a:rPr>
              <a:t>characteristics, preferences, and behaviors. This persona serves as a reference point throughout the UX design process.</a:t>
            </a:r>
          </a:p>
          <a:p>
            <a:pPr>
              <a:spcBef>
                <a:spcPts val="21"/>
              </a:spcBef>
            </a:pPr>
            <a:endParaRPr sz="1401" dirty="0">
              <a:latin typeface="Trebuchet MS"/>
              <a:cs typeface="Trebuchet MS"/>
            </a:endParaRPr>
          </a:p>
          <a:p>
            <a:pPr marL="12701" marR="5081" algn="just">
              <a:lnSpc>
                <a:spcPct val="114599"/>
              </a:lnSpc>
            </a:pPr>
            <a:r>
              <a:rPr sz="1201" dirty="0">
                <a:latin typeface="Trebuchet MS"/>
                <a:cs typeface="Trebuchet MS"/>
              </a:rPr>
              <a:t>The next step in the UX journey is to define the user journey, which is the </a:t>
            </a:r>
            <a:r>
              <a:rPr lang="en-US" sz="1201" dirty="0">
                <a:latin typeface="Trebuchet MS"/>
                <a:cs typeface="Trebuchet MS"/>
              </a:rPr>
              <a:t>user's path</a:t>
            </a:r>
            <a:r>
              <a:rPr sz="1201" dirty="0">
                <a:latin typeface="Trebuchet MS"/>
                <a:cs typeface="Trebuchet MS"/>
              </a:rPr>
              <a:t> to </a:t>
            </a:r>
            <a:r>
              <a:rPr lang="en-US" sz="1201" dirty="0">
                <a:latin typeface="Trebuchet MS"/>
                <a:cs typeface="Trebuchet MS"/>
              </a:rPr>
              <a:t>achieving</a:t>
            </a:r>
            <a:r>
              <a:rPr sz="1201" dirty="0">
                <a:latin typeface="Trebuchet MS"/>
                <a:cs typeface="Trebuchet MS"/>
              </a:rPr>
              <a:t> their goals. This includes mapping out the steps</a:t>
            </a:r>
            <a:r>
              <a:rPr lang="en-US" sz="1201" dirty="0">
                <a:latin typeface="Trebuchet MS"/>
                <a:cs typeface="Trebuchet MS"/>
              </a:rPr>
              <a:t> </a:t>
            </a:r>
            <a:r>
              <a:rPr sz="1201" dirty="0">
                <a:latin typeface="Trebuchet MS"/>
                <a:cs typeface="Trebuchet MS"/>
              </a:rPr>
              <a:t>involved in the user's interactions with the product or service and identifying</a:t>
            </a:r>
            <a:r>
              <a:rPr lang="en-US" sz="1201" dirty="0">
                <a:latin typeface="Trebuchet MS"/>
                <a:cs typeface="Trebuchet MS"/>
              </a:rPr>
              <a:t> </a:t>
            </a:r>
            <a:r>
              <a:rPr sz="1201" dirty="0">
                <a:latin typeface="Trebuchet MS"/>
                <a:cs typeface="Trebuchet MS"/>
              </a:rPr>
              <a:t>potential pain points or areas for improvement.</a:t>
            </a:r>
          </a:p>
          <a:p>
            <a:pPr>
              <a:spcBef>
                <a:spcPts val="25"/>
              </a:spcBef>
            </a:pPr>
            <a:endParaRPr sz="1401" dirty="0">
              <a:latin typeface="Trebuchet MS"/>
              <a:cs typeface="Trebuchet MS"/>
            </a:endParaRPr>
          </a:p>
          <a:p>
            <a:pPr marL="12701" marR="6351" algn="just">
              <a:lnSpc>
                <a:spcPct val="114599"/>
              </a:lnSpc>
            </a:pPr>
            <a:r>
              <a:rPr sz="1201" dirty="0">
                <a:latin typeface="Trebuchet MS"/>
                <a:cs typeface="Trebuchet MS"/>
              </a:rPr>
              <a:t>Once the user journey has been defined, the UX designer can prototype</a:t>
            </a:r>
            <a:r>
              <a:rPr lang="en-US" sz="1201" dirty="0">
                <a:latin typeface="Trebuchet MS"/>
                <a:cs typeface="Trebuchet MS"/>
              </a:rPr>
              <a:t> </a:t>
            </a:r>
            <a:r>
              <a:rPr sz="1201" dirty="0">
                <a:latin typeface="Trebuchet MS"/>
                <a:cs typeface="Trebuchet MS"/>
              </a:rPr>
              <a:t>and test different solutions. This involves creating wireframes, mockups, and</a:t>
            </a:r>
            <a:r>
              <a:rPr lang="en-US" sz="1201" dirty="0">
                <a:latin typeface="Trebuchet MS"/>
                <a:cs typeface="Trebuchet MS"/>
              </a:rPr>
              <a:t> </a:t>
            </a:r>
            <a:r>
              <a:rPr sz="1201" dirty="0">
                <a:latin typeface="Trebuchet MS"/>
                <a:cs typeface="Trebuchet MS"/>
              </a:rPr>
              <a:t>prototypes of the product or service and testing these designs with users to</a:t>
            </a:r>
            <a:r>
              <a:rPr lang="en-US" sz="1201" dirty="0">
                <a:latin typeface="Trebuchet MS"/>
                <a:cs typeface="Trebuchet MS"/>
              </a:rPr>
              <a:t> </a:t>
            </a:r>
            <a:r>
              <a:rPr sz="1201" dirty="0">
                <a:latin typeface="Trebuchet MS"/>
                <a:cs typeface="Trebuchet MS"/>
              </a:rPr>
              <a:t>gather feedback and identify areas for improvement.</a:t>
            </a:r>
          </a:p>
          <a:p>
            <a:pPr>
              <a:spcBef>
                <a:spcPts val="25"/>
              </a:spcBef>
            </a:pPr>
            <a:endParaRPr sz="1401" dirty="0">
              <a:latin typeface="Trebuchet MS"/>
              <a:cs typeface="Trebuchet MS"/>
            </a:endParaRPr>
          </a:p>
          <a:p>
            <a:pPr marL="12701" marR="5081" algn="just">
              <a:lnSpc>
                <a:spcPct val="114599"/>
              </a:lnSpc>
            </a:pPr>
            <a:r>
              <a:rPr sz="1201" dirty="0">
                <a:latin typeface="Trebuchet MS"/>
                <a:cs typeface="Trebuchet MS"/>
              </a:rPr>
              <a:t>Throughout the UX journey, it is important to </a:t>
            </a:r>
            <a:r>
              <a:rPr lang="en-US" sz="1201" dirty="0">
                <a:latin typeface="Trebuchet MS"/>
                <a:cs typeface="Trebuchet MS"/>
              </a:rPr>
              <a:t>focus on the user’s needs and expectations and </a:t>
            </a:r>
            <a:r>
              <a:rPr sz="1201" dirty="0">
                <a:latin typeface="Trebuchet MS"/>
                <a:cs typeface="Trebuchet MS"/>
              </a:rPr>
              <a:t>continuously iterate and improve the design based on</a:t>
            </a:r>
            <a:r>
              <a:rPr lang="en-US" sz="1201" dirty="0">
                <a:latin typeface="Trebuchet MS"/>
                <a:cs typeface="Trebuchet MS"/>
              </a:rPr>
              <a:t> </a:t>
            </a:r>
            <a:r>
              <a:rPr sz="1201" dirty="0">
                <a:latin typeface="Trebuchet MS"/>
                <a:cs typeface="Trebuchet MS"/>
              </a:rPr>
              <a:t>feedback and testing. By following this process, designers can optimize their</a:t>
            </a:r>
            <a:r>
              <a:rPr lang="en-US" sz="1201" dirty="0">
                <a:latin typeface="Trebuchet MS"/>
                <a:cs typeface="Trebuchet MS"/>
              </a:rPr>
              <a:t> </a:t>
            </a:r>
            <a:r>
              <a:rPr sz="1201" dirty="0">
                <a:latin typeface="Trebuchet MS"/>
                <a:cs typeface="Trebuchet MS"/>
              </a:rPr>
              <a:t>resources to deliver quality user requirements while building their </a:t>
            </a:r>
            <a:r>
              <a:rPr lang="en-US" sz="1201" dirty="0">
                <a:latin typeface="Trebuchet MS"/>
                <a:cs typeface="Trebuchet MS"/>
              </a:rPr>
              <a:t>self-efficacy</a:t>
            </a:r>
            <a:r>
              <a:rPr sz="1201" dirty="0">
                <a:latin typeface="Trebuchet MS"/>
                <a:cs typeface="Trebuchet MS"/>
              </a:rPr>
              <a:t> and confidence in their design decisions.</a:t>
            </a:r>
          </a:p>
        </p:txBody>
      </p:sp>
      <p:sp>
        <p:nvSpPr>
          <p:cNvPr id="3" name="object 3"/>
          <p:cNvSpPr txBox="1">
            <a:spLocks noGrp="1"/>
          </p:cNvSpPr>
          <p:nvPr>
            <p:ph type="title"/>
          </p:nvPr>
        </p:nvSpPr>
        <p:spPr>
          <a:xfrm>
            <a:off x="1257024" y="468433"/>
            <a:ext cx="4838976" cy="1492073"/>
          </a:xfrm>
          <a:prstGeom prst="rect">
            <a:avLst/>
          </a:prstGeom>
        </p:spPr>
        <p:txBody>
          <a:bodyPr vert="horz" wrap="square" lIns="0" tIns="14603" rIns="0" bIns="0" rtlCol="0">
            <a:spAutoFit/>
          </a:bodyPr>
          <a:lstStyle/>
          <a:p>
            <a:pPr marL="12701">
              <a:spcBef>
                <a:spcPts val="113"/>
              </a:spcBef>
            </a:pPr>
            <a:r>
              <a:rPr lang="en-ID" sz="9600" b="1" dirty="0" err="1">
                <a:solidFill>
                  <a:srgbClr val="004AAC"/>
                </a:solidFill>
                <a:latin typeface="Gabriola" pitchFamily="82" charset="0"/>
              </a:rPr>
              <a:t>U</a:t>
            </a:r>
            <a:r>
              <a:rPr lang="en-ID" sz="9600" b="1" dirty="0" err="1">
                <a:solidFill>
                  <a:srgbClr val="231F20"/>
                </a:solidFill>
                <a:latin typeface="Gabriola" pitchFamily="82" charset="0"/>
              </a:rPr>
              <a:t>X</a:t>
            </a:r>
            <a:r>
              <a:rPr lang="en-ID" sz="96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8900" dirty="0"/>
          </a:p>
        </p:txBody>
      </p:sp>
      <p:sp>
        <p:nvSpPr>
          <p:cNvPr id="4" name="object 4"/>
          <p:cNvSpPr txBox="1"/>
          <p:nvPr/>
        </p:nvSpPr>
        <p:spPr>
          <a:xfrm>
            <a:off x="1172523" y="785676"/>
            <a:ext cx="161583" cy="471562"/>
          </a:xfrm>
          <a:prstGeom prst="rect">
            <a:avLst/>
          </a:prstGeom>
        </p:spPr>
        <p:txBody>
          <a:bodyPr vert="vert270" wrap="square" lIns="0" tIns="25401" rIns="0" bIns="0" rtlCol="0">
            <a:spAutoFit/>
          </a:bodyPr>
          <a:lstStyle/>
          <a:p>
            <a:pPr marL="12701">
              <a:spcBef>
                <a:spcPts val="200"/>
              </a:spcBef>
            </a:pPr>
            <a:r>
              <a:rPr sz="1050" spc="-106" dirty="0">
                <a:latin typeface="Verdana"/>
                <a:cs typeface="Verdana"/>
              </a:rPr>
              <a:t>th</a:t>
            </a:r>
            <a:r>
              <a:rPr sz="1050" dirty="0">
                <a:latin typeface="Verdana"/>
                <a:cs typeface="Verdana"/>
              </a:rPr>
              <a:t>e</a:t>
            </a:r>
          </a:p>
        </p:txBody>
      </p:sp>
      <p:sp>
        <p:nvSpPr>
          <p:cNvPr id="5" name="object 5"/>
          <p:cNvSpPr txBox="1"/>
          <p:nvPr/>
        </p:nvSpPr>
        <p:spPr>
          <a:xfrm>
            <a:off x="1191320" y="1914612"/>
            <a:ext cx="3612515" cy="146836"/>
          </a:xfrm>
          <a:prstGeom prst="rect">
            <a:avLst/>
          </a:prstGeom>
        </p:spPr>
        <p:txBody>
          <a:bodyPr vert="horz" wrap="square" lIns="0" tIns="15876" rIns="0" bIns="0" rtlCol="0">
            <a:spAutoFit/>
          </a:bodyPr>
          <a:lstStyle/>
          <a:p>
            <a:pPr marL="12701">
              <a:spcBef>
                <a:spcPts val="125"/>
              </a:spcBef>
            </a:pPr>
            <a:r>
              <a:rPr sz="850" b="1" spc="-6" dirty="0">
                <a:latin typeface="Trebuchet MS"/>
                <a:cs typeface="Trebuchet MS"/>
              </a:rPr>
              <a:t>The</a:t>
            </a:r>
            <a:r>
              <a:rPr sz="850" b="1" spc="-121" dirty="0">
                <a:latin typeface="Trebuchet MS"/>
                <a:cs typeface="Trebuchet MS"/>
              </a:rPr>
              <a:t> </a:t>
            </a:r>
            <a:r>
              <a:rPr sz="850" b="1" spc="6" dirty="0">
                <a:latin typeface="Trebuchet MS"/>
                <a:cs typeface="Trebuchet MS"/>
              </a:rPr>
              <a:t>process</a:t>
            </a:r>
            <a:r>
              <a:rPr sz="850" b="1" spc="-113" dirty="0">
                <a:latin typeface="Trebuchet MS"/>
                <a:cs typeface="Trebuchet MS"/>
              </a:rPr>
              <a:t> </a:t>
            </a:r>
            <a:r>
              <a:rPr sz="850" b="1" spc="25" dirty="0">
                <a:latin typeface="Trebuchet MS"/>
                <a:cs typeface="Trebuchet MS"/>
              </a:rPr>
              <a:t>to</a:t>
            </a:r>
            <a:r>
              <a:rPr sz="850" b="1" spc="-121" dirty="0">
                <a:latin typeface="Trebuchet MS"/>
                <a:cs typeface="Trebuchet MS"/>
              </a:rPr>
              <a:t> </a:t>
            </a:r>
            <a:r>
              <a:rPr sz="850" b="1" dirty="0">
                <a:latin typeface="Trebuchet MS"/>
                <a:cs typeface="Trebuchet MS"/>
              </a:rPr>
              <a:t>optimize</a:t>
            </a:r>
            <a:r>
              <a:rPr sz="850" b="1" spc="-113" dirty="0">
                <a:latin typeface="Trebuchet MS"/>
                <a:cs typeface="Trebuchet MS"/>
              </a:rPr>
              <a:t> </a:t>
            </a:r>
            <a:r>
              <a:rPr sz="850" b="1" spc="15" dirty="0">
                <a:latin typeface="Trebuchet MS"/>
                <a:cs typeface="Trebuchet MS"/>
              </a:rPr>
              <a:t>your</a:t>
            </a:r>
            <a:r>
              <a:rPr sz="850" b="1" spc="-121" dirty="0">
                <a:latin typeface="Trebuchet MS"/>
                <a:cs typeface="Trebuchet MS"/>
              </a:rPr>
              <a:t> </a:t>
            </a:r>
            <a:r>
              <a:rPr sz="850" b="1" dirty="0">
                <a:latin typeface="Trebuchet MS"/>
                <a:cs typeface="Trebuchet MS"/>
              </a:rPr>
              <a:t>resource</a:t>
            </a:r>
            <a:r>
              <a:rPr sz="850" b="1" spc="-113" dirty="0">
                <a:latin typeface="Trebuchet MS"/>
                <a:cs typeface="Trebuchet MS"/>
              </a:rPr>
              <a:t> </a:t>
            </a:r>
            <a:r>
              <a:rPr sz="850" b="1" spc="6" dirty="0">
                <a:latin typeface="Trebuchet MS"/>
                <a:cs typeface="Trebuchet MS"/>
              </a:rPr>
              <a:t>for</a:t>
            </a:r>
            <a:r>
              <a:rPr sz="850" b="1" spc="-121" dirty="0">
                <a:latin typeface="Trebuchet MS"/>
                <a:cs typeface="Trebuchet MS"/>
              </a:rPr>
              <a:t> </a:t>
            </a:r>
            <a:r>
              <a:rPr sz="850" b="1" spc="15" dirty="0">
                <a:latin typeface="Trebuchet MS"/>
                <a:cs typeface="Trebuchet MS"/>
              </a:rPr>
              <a:t>the</a:t>
            </a:r>
            <a:r>
              <a:rPr sz="850" b="1" spc="-113" dirty="0">
                <a:latin typeface="Trebuchet MS"/>
                <a:cs typeface="Trebuchet MS"/>
              </a:rPr>
              <a:t> </a:t>
            </a:r>
            <a:r>
              <a:rPr sz="850" b="1" spc="6" dirty="0">
                <a:latin typeface="Trebuchet MS"/>
                <a:cs typeface="Trebuchet MS"/>
              </a:rPr>
              <a:t>quality</a:t>
            </a:r>
            <a:r>
              <a:rPr sz="850" b="1" spc="-121" dirty="0">
                <a:latin typeface="Trebuchet MS"/>
                <a:cs typeface="Trebuchet MS"/>
              </a:rPr>
              <a:t> </a:t>
            </a:r>
            <a:r>
              <a:rPr sz="850" b="1" spc="21" dirty="0">
                <a:latin typeface="Trebuchet MS"/>
                <a:cs typeface="Trebuchet MS"/>
              </a:rPr>
              <a:t>User</a:t>
            </a:r>
            <a:r>
              <a:rPr sz="850" b="1" spc="-113" dirty="0">
                <a:latin typeface="Trebuchet MS"/>
                <a:cs typeface="Trebuchet MS"/>
              </a:rPr>
              <a:t> </a:t>
            </a:r>
            <a:r>
              <a:rPr sz="850" b="1" spc="9" dirty="0">
                <a:latin typeface="Trebuchet MS"/>
                <a:cs typeface="Trebuchet MS"/>
              </a:rPr>
              <a:t>Requirement</a:t>
            </a:r>
            <a:endParaRPr sz="850">
              <a:latin typeface="Trebuchet MS"/>
              <a:cs typeface="Trebuchet MS"/>
            </a:endParaRPr>
          </a:p>
        </p:txBody>
      </p:sp>
      <p:sp>
        <p:nvSpPr>
          <p:cNvPr id="12" name="Slide Number Placeholder 11">
            <a:extLst>
              <a:ext uri="{FF2B5EF4-FFF2-40B4-BE49-F238E27FC236}">
                <a16:creationId xmlns:a16="http://schemas.microsoft.com/office/drawing/2014/main" id="{9830950E-B691-BF7E-3803-6ED0F2C25F6E}"/>
              </a:ext>
            </a:extLst>
          </p:cNvPr>
          <p:cNvSpPr>
            <a:spLocks noGrp="1"/>
          </p:cNvSpPr>
          <p:nvPr>
            <p:ph type="sldNum" sz="quarter" idx="7"/>
          </p:nvPr>
        </p:nvSpPr>
        <p:spPr>
          <a:xfrm>
            <a:off x="4159628"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68400" y="1137997"/>
            <a:ext cx="376034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Pattern Explanation</a:t>
            </a:r>
          </a:p>
        </p:txBody>
      </p:sp>
      <p:grpSp>
        <p:nvGrpSpPr>
          <p:cNvPr id="22" name="object 22"/>
          <p:cNvGrpSpPr/>
          <p:nvPr/>
        </p:nvGrpSpPr>
        <p:grpSpPr>
          <a:xfrm>
            <a:off x="8053706" y="915670"/>
            <a:ext cx="1014094" cy="532130"/>
            <a:chOff x="5981679" y="1111165"/>
            <a:chExt cx="1014094" cy="532130"/>
          </a:xfrm>
        </p:grpSpPr>
        <p:sp>
          <p:nvSpPr>
            <p:cNvPr id="23" name="object 23"/>
            <p:cNvSpPr/>
            <p:nvPr/>
          </p:nvSpPr>
          <p:spPr>
            <a:xfrm>
              <a:off x="6163510" y="129299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24" name="object 24"/>
            <p:cNvSpPr/>
            <p:nvPr/>
          </p:nvSpPr>
          <p:spPr>
            <a:xfrm>
              <a:off x="5981679" y="111116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3" cstate="print"/>
            <a:stretch>
              <a:fillRect/>
            </a:stretch>
          </p:blipFill>
          <p:spPr>
            <a:xfrm>
              <a:off x="6144557" y="1201653"/>
              <a:ext cx="108584" cy="165592"/>
            </a:xfrm>
            <a:prstGeom prst="rect">
              <a:avLst/>
            </a:prstGeom>
          </p:spPr>
        </p:pic>
      </p:grpSp>
      <p:sp>
        <p:nvSpPr>
          <p:cNvPr id="27" name="TextBox 26">
            <a:extLst>
              <a:ext uri="{FF2B5EF4-FFF2-40B4-BE49-F238E27FC236}">
                <a16:creationId xmlns:a16="http://schemas.microsoft.com/office/drawing/2014/main" id="{68850A4E-E721-A0B1-483C-350E3CB6A425}"/>
              </a:ext>
            </a:extLst>
          </p:cNvPr>
          <p:cNvSpPr txBox="1"/>
          <p:nvPr/>
        </p:nvSpPr>
        <p:spPr>
          <a:xfrm>
            <a:off x="1143000" y="2667000"/>
            <a:ext cx="7924800" cy="3139321"/>
          </a:xfrm>
          <a:prstGeom prst="rect">
            <a:avLst/>
          </a:prstGeom>
          <a:noFill/>
          <a:ln>
            <a:solidFill>
              <a:schemeClr val="tx1"/>
            </a:solidFill>
          </a:ln>
        </p:spPr>
        <p:txBody>
          <a:bodyPr wrap="square" rtlCol="0">
            <a:spAutoFit/>
          </a:bodyPr>
          <a:lstStyle/>
          <a:p>
            <a:r>
              <a:rPr lang="en-US" dirty="0"/>
              <a:t>Explain the percentage results from interview results to personas : </a:t>
            </a:r>
          </a:p>
          <a:p>
            <a:pPr marL="342900" indent="-342900">
              <a:buAutoNum type="arabicPeriod"/>
            </a:pPr>
            <a:r>
              <a:rPr lang="en-US" dirty="0"/>
              <a:t>First variable: 100% answered Happy, 0% answered Neutral, 0% answered Not Happy.. </a:t>
            </a:r>
          </a:p>
          <a:p>
            <a:pPr marL="342900" indent="-342900">
              <a:buAutoNum type="arabicPeriod"/>
            </a:pPr>
            <a:r>
              <a:rPr lang="en-US" dirty="0"/>
              <a:t>Second Variable: 80% answered Happy, 20% answered Neutral, 0% answered Not Happy. </a:t>
            </a:r>
          </a:p>
          <a:p>
            <a:pPr marL="342900" indent="-342900">
              <a:buAutoNum type="arabicPeriod"/>
            </a:pPr>
            <a:r>
              <a:rPr lang="en-US" dirty="0"/>
              <a:t>Third variable: 80% answered Happy, 20% answered Neutral, 0% answered Not happy </a:t>
            </a:r>
          </a:p>
          <a:p>
            <a:pPr marL="342900" indent="-342900">
              <a:buAutoNum type="arabicPeriod"/>
            </a:pPr>
            <a:r>
              <a:rPr lang="en-US" dirty="0"/>
              <a:t>Fourth variable: 60% answered Happy, 40% answered Neutral, 0% answered Not Happy. </a:t>
            </a:r>
          </a:p>
          <a:p>
            <a:pPr marL="342900" indent="-342900">
              <a:buAutoNum type="arabicPeriod"/>
            </a:pPr>
            <a:r>
              <a:rPr lang="en-US" dirty="0"/>
              <a:t>Fifth variable: 80% answered Happy, 20% answered Neutral, 0% answered Not Happy.</a:t>
            </a:r>
          </a:p>
        </p:txBody>
      </p:sp>
      <p:sp>
        <p:nvSpPr>
          <p:cNvPr id="9" name="Slide Number Placeholder 8">
            <a:extLst>
              <a:ext uri="{FF2B5EF4-FFF2-40B4-BE49-F238E27FC236}">
                <a16:creationId xmlns:a16="http://schemas.microsoft.com/office/drawing/2014/main" id="{F8A52C71-1795-4F73-3E1D-70B8932ABD26}"/>
              </a:ext>
            </a:extLst>
          </p:cNvPr>
          <p:cNvSpPr>
            <a:spLocks noGrp="1"/>
          </p:cNvSpPr>
          <p:nvPr>
            <p:ph type="sldNum" sz="quarter" idx="7"/>
          </p:nvPr>
        </p:nvSpPr>
        <p:spPr>
          <a:xfrm>
            <a:off x="4080193" y="9312825"/>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1" name="object 41"/>
          <p:cNvGrpSpPr/>
          <p:nvPr/>
        </p:nvGrpSpPr>
        <p:grpSpPr>
          <a:xfrm>
            <a:off x="8127365" y="953769"/>
            <a:ext cx="940435" cy="494031"/>
            <a:chOff x="6031584" y="1862321"/>
            <a:chExt cx="940435" cy="494030"/>
          </a:xfrm>
        </p:grpSpPr>
        <p:sp>
          <p:nvSpPr>
            <p:cNvPr id="42" name="object 42"/>
            <p:cNvSpPr/>
            <p:nvPr/>
          </p:nvSpPr>
          <p:spPr>
            <a:xfrm>
              <a:off x="6200248" y="2030988"/>
              <a:ext cx="771525" cy="325120"/>
            </a:xfrm>
            <a:custGeom>
              <a:avLst/>
              <a:gdLst/>
              <a:ahLst/>
              <a:cxnLst/>
              <a:rect l="l" t="t" r="r" b="b"/>
              <a:pathLst>
                <a:path w="771525" h="325119">
                  <a:moveTo>
                    <a:pt x="752375" y="324759"/>
                  </a:moveTo>
                  <a:lnTo>
                    <a:pt x="19049" y="324759"/>
                  </a:lnTo>
                  <a:lnTo>
                    <a:pt x="11634" y="323261"/>
                  </a:lnTo>
                  <a:lnTo>
                    <a:pt x="5579" y="319179"/>
                  </a:lnTo>
                  <a:lnTo>
                    <a:pt x="1496" y="313124"/>
                  </a:lnTo>
                  <a:lnTo>
                    <a:pt x="0" y="305709"/>
                  </a:lnTo>
                  <a:lnTo>
                    <a:pt x="0" y="19049"/>
                  </a:lnTo>
                  <a:lnTo>
                    <a:pt x="1496" y="11634"/>
                  </a:lnTo>
                  <a:lnTo>
                    <a:pt x="5579" y="5579"/>
                  </a:lnTo>
                  <a:lnTo>
                    <a:pt x="11634" y="1496"/>
                  </a:lnTo>
                  <a:lnTo>
                    <a:pt x="19049" y="0"/>
                  </a:lnTo>
                  <a:lnTo>
                    <a:pt x="752376" y="0"/>
                  </a:lnTo>
                  <a:lnTo>
                    <a:pt x="771425" y="305709"/>
                  </a:lnTo>
                  <a:lnTo>
                    <a:pt x="769928" y="313124"/>
                  </a:lnTo>
                  <a:lnTo>
                    <a:pt x="765846" y="319179"/>
                  </a:lnTo>
                  <a:lnTo>
                    <a:pt x="759790" y="323261"/>
                  </a:lnTo>
                  <a:lnTo>
                    <a:pt x="752375" y="324759"/>
                  </a:lnTo>
                  <a:close/>
                </a:path>
              </a:pathLst>
            </a:custGeom>
            <a:solidFill>
              <a:srgbClr val="F58585"/>
            </a:solidFill>
          </p:spPr>
          <p:txBody>
            <a:bodyPr wrap="square" lIns="0" tIns="0" rIns="0" bIns="0" rtlCol="0"/>
            <a:lstStyle/>
            <a:p>
              <a:pPr algn="ctr"/>
              <a:r>
                <a:rPr lang="en-US" sz="2400" dirty="0"/>
                <a:t>8</a:t>
              </a:r>
              <a:endParaRPr sz="2400" dirty="0"/>
            </a:p>
          </p:txBody>
        </p:sp>
        <p:sp>
          <p:nvSpPr>
            <p:cNvPr id="43" name="object 43"/>
            <p:cNvSpPr/>
            <p:nvPr/>
          </p:nvSpPr>
          <p:spPr>
            <a:xfrm>
              <a:off x="6031584" y="1862321"/>
              <a:ext cx="335915" cy="335915"/>
            </a:xfrm>
            <a:custGeom>
              <a:avLst/>
              <a:gdLst/>
              <a:ahLst/>
              <a:cxnLst/>
              <a:rect l="l" t="t" r="r" b="b"/>
              <a:pathLst>
                <a:path w="335914" h="335914">
                  <a:moveTo>
                    <a:pt x="167785" y="335739"/>
                  </a:moveTo>
                  <a:lnTo>
                    <a:pt x="123153" y="329745"/>
                  </a:lnTo>
                  <a:lnTo>
                    <a:pt x="83064" y="312828"/>
                  </a:lnTo>
                  <a:lnTo>
                    <a:pt x="49112" y="286585"/>
                  </a:lnTo>
                  <a:lnTo>
                    <a:pt x="22889" y="252613"/>
                  </a:lnTo>
                  <a:lnTo>
                    <a:pt x="5987" y="212508"/>
                  </a:lnTo>
                  <a:lnTo>
                    <a:pt x="0" y="167869"/>
                  </a:lnTo>
                  <a:lnTo>
                    <a:pt x="5987" y="123230"/>
                  </a:lnTo>
                  <a:lnTo>
                    <a:pt x="22889" y="83126"/>
                  </a:lnTo>
                  <a:lnTo>
                    <a:pt x="49112" y="49154"/>
                  </a:lnTo>
                  <a:lnTo>
                    <a:pt x="83064" y="22911"/>
                  </a:lnTo>
                  <a:lnTo>
                    <a:pt x="123153" y="5993"/>
                  </a:lnTo>
                  <a:lnTo>
                    <a:pt x="167785" y="0"/>
                  </a:lnTo>
                  <a:lnTo>
                    <a:pt x="212431" y="5993"/>
                  </a:lnTo>
                  <a:lnTo>
                    <a:pt x="252550" y="22911"/>
                  </a:lnTo>
                  <a:lnTo>
                    <a:pt x="266362" y="33573"/>
                  </a:lnTo>
                  <a:lnTo>
                    <a:pt x="167869" y="33573"/>
                  </a:lnTo>
                  <a:lnTo>
                    <a:pt x="125410" y="40417"/>
                  </a:lnTo>
                  <a:lnTo>
                    <a:pt x="88543" y="59476"/>
                  </a:lnTo>
                  <a:lnTo>
                    <a:pt x="59476" y="88543"/>
                  </a:lnTo>
                  <a:lnTo>
                    <a:pt x="40417" y="125410"/>
                  </a:lnTo>
                  <a:lnTo>
                    <a:pt x="33573" y="167869"/>
                  </a:lnTo>
                  <a:lnTo>
                    <a:pt x="40417" y="210328"/>
                  </a:lnTo>
                  <a:lnTo>
                    <a:pt x="59476" y="247195"/>
                  </a:lnTo>
                  <a:lnTo>
                    <a:pt x="88543" y="276262"/>
                  </a:lnTo>
                  <a:lnTo>
                    <a:pt x="125410" y="295322"/>
                  </a:lnTo>
                  <a:lnTo>
                    <a:pt x="167869" y="302165"/>
                  </a:lnTo>
                  <a:lnTo>
                    <a:pt x="266362" y="302165"/>
                  </a:lnTo>
                  <a:lnTo>
                    <a:pt x="252550" y="312828"/>
                  </a:lnTo>
                  <a:lnTo>
                    <a:pt x="212431" y="329745"/>
                  </a:lnTo>
                  <a:lnTo>
                    <a:pt x="167785" y="335739"/>
                  </a:lnTo>
                  <a:close/>
                </a:path>
                <a:path w="335914" h="335914">
                  <a:moveTo>
                    <a:pt x="266362" y="302165"/>
                  </a:moveTo>
                  <a:lnTo>
                    <a:pt x="167869" y="302165"/>
                  </a:lnTo>
                  <a:lnTo>
                    <a:pt x="210328" y="295322"/>
                  </a:lnTo>
                  <a:lnTo>
                    <a:pt x="247195" y="276262"/>
                  </a:lnTo>
                  <a:lnTo>
                    <a:pt x="276262" y="247195"/>
                  </a:lnTo>
                  <a:lnTo>
                    <a:pt x="295322" y="210328"/>
                  </a:lnTo>
                  <a:lnTo>
                    <a:pt x="302165" y="167869"/>
                  </a:lnTo>
                  <a:lnTo>
                    <a:pt x="295322" y="125410"/>
                  </a:lnTo>
                  <a:lnTo>
                    <a:pt x="276262" y="88543"/>
                  </a:lnTo>
                  <a:lnTo>
                    <a:pt x="247195" y="59476"/>
                  </a:lnTo>
                  <a:lnTo>
                    <a:pt x="210328" y="40417"/>
                  </a:lnTo>
                  <a:lnTo>
                    <a:pt x="167869" y="33573"/>
                  </a:lnTo>
                  <a:lnTo>
                    <a:pt x="266362" y="33573"/>
                  </a:lnTo>
                  <a:lnTo>
                    <a:pt x="286543" y="49154"/>
                  </a:lnTo>
                  <a:lnTo>
                    <a:pt x="312806" y="83126"/>
                  </a:lnTo>
                  <a:lnTo>
                    <a:pt x="329739" y="123230"/>
                  </a:lnTo>
                  <a:lnTo>
                    <a:pt x="335739" y="167869"/>
                  </a:lnTo>
                  <a:lnTo>
                    <a:pt x="329739" y="212508"/>
                  </a:lnTo>
                  <a:lnTo>
                    <a:pt x="312806" y="252613"/>
                  </a:lnTo>
                  <a:lnTo>
                    <a:pt x="286543" y="286585"/>
                  </a:lnTo>
                  <a:lnTo>
                    <a:pt x="266362" y="302165"/>
                  </a:lnTo>
                  <a:close/>
                </a:path>
              </a:pathLst>
            </a:custGeom>
            <a:solidFill>
              <a:srgbClr val="000000"/>
            </a:solidFill>
          </p:spPr>
          <p:txBody>
            <a:bodyPr wrap="square" lIns="0" tIns="0" rIns="0" bIns="0" rtlCol="0"/>
            <a:lstStyle/>
            <a:p>
              <a:endParaRPr sz="1154"/>
            </a:p>
          </p:txBody>
        </p:sp>
        <p:pic>
          <p:nvPicPr>
            <p:cNvPr id="44" name="object 44"/>
            <p:cNvPicPr/>
            <p:nvPr/>
          </p:nvPicPr>
          <p:blipFill>
            <a:blip r:embed="rId2" cstate="print"/>
            <a:stretch>
              <a:fillRect/>
            </a:stretch>
          </p:blipFill>
          <p:spPr>
            <a:xfrm>
              <a:off x="6182667" y="1946256"/>
              <a:ext cx="100721" cy="153600"/>
            </a:xfrm>
            <a:prstGeom prst="rect">
              <a:avLst/>
            </a:prstGeom>
          </p:spPr>
        </p:pic>
      </p:grpSp>
      <p:sp>
        <p:nvSpPr>
          <p:cNvPr id="45" name="object 45"/>
          <p:cNvSpPr txBox="1"/>
          <p:nvPr/>
        </p:nvSpPr>
        <p:spPr>
          <a:xfrm>
            <a:off x="1143000" y="2190589"/>
            <a:ext cx="5123181" cy="499495"/>
          </a:xfrm>
          <a:prstGeom prst="rect">
            <a:avLst/>
          </a:prstGeom>
        </p:spPr>
        <p:txBody>
          <a:bodyPr vert="horz" wrap="square" lIns="0" tIns="12064" rIns="0" bIns="0" rtlCol="0">
            <a:spAutoFit/>
          </a:bodyPr>
          <a:lstStyle/>
          <a:p>
            <a:pPr marL="12701">
              <a:lnSpc>
                <a:spcPts val="1999"/>
              </a:lnSpc>
            </a:pPr>
            <a:r>
              <a:rPr sz="1750" dirty="0">
                <a:latin typeface="Verdana"/>
                <a:cs typeface="Verdana"/>
              </a:rPr>
              <a:t>PATTERN</a:t>
            </a:r>
          </a:p>
          <a:p>
            <a:pPr marL="12701">
              <a:lnSpc>
                <a:spcPts val="1760"/>
              </a:lnSpc>
            </a:pPr>
            <a:r>
              <a:rPr sz="1550" dirty="0">
                <a:latin typeface="Trebuchet MS"/>
                <a:cs typeface="Trebuchet MS"/>
              </a:rPr>
              <a:t>Persona:</a:t>
            </a:r>
          </a:p>
        </p:txBody>
      </p:sp>
      <p:sp>
        <p:nvSpPr>
          <p:cNvPr id="53" name="Slide Number Placeholder 52">
            <a:extLst>
              <a:ext uri="{FF2B5EF4-FFF2-40B4-BE49-F238E27FC236}">
                <a16:creationId xmlns:a16="http://schemas.microsoft.com/office/drawing/2014/main" id="{130DC07F-7916-FC2E-5F20-AC82B8CF1DA7}"/>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5" name="TextBox 54">
            <a:extLst>
              <a:ext uri="{FF2B5EF4-FFF2-40B4-BE49-F238E27FC236}">
                <a16:creationId xmlns:a16="http://schemas.microsoft.com/office/drawing/2014/main" id="{7B55AC83-D0DC-0BDD-44A4-7FA97BAA6141}"/>
              </a:ext>
            </a:extLst>
          </p:cNvPr>
          <p:cNvSpPr txBox="1"/>
          <p:nvPr/>
        </p:nvSpPr>
        <p:spPr>
          <a:xfrm>
            <a:off x="1066800" y="1096896"/>
            <a:ext cx="5770179" cy="418961"/>
          </a:xfrm>
          <a:prstGeom prst="rect">
            <a:avLst/>
          </a:prstGeom>
          <a:noFill/>
        </p:spPr>
        <p:txBody>
          <a:bodyPr wrap="square">
            <a:spAutoFit/>
          </a:bodyPr>
          <a:lstStyle/>
          <a:p>
            <a:pPr marL="14288" marR="5081">
              <a:lnSpc>
                <a:spcPct val="115599"/>
              </a:lnSpc>
              <a:spcBef>
                <a:spcPts val="94"/>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Synthesize Characteristics And  Relevant Goals</a:t>
            </a:r>
          </a:p>
        </p:txBody>
      </p:sp>
      <p:graphicFrame>
        <p:nvGraphicFramePr>
          <p:cNvPr id="56" name="Table 56">
            <a:extLst>
              <a:ext uri="{FF2B5EF4-FFF2-40B4-BE49-F238E27FC236}">
                <a16:creationId xmlns:a16="http://schemas.microsoft.com/office/drawing/2014/main" id="{5A1B966F-1AA1-7234-CF75-0F455F6AE2DF}"/>
              </a:ext>
            </a:extLst>
          </p:cNvPr>
          <p:cNvGraphicFramePr>
            <a:graphicFrameLocks noGrp="1"/>
          </p:cNvGraphicFramePr>
          <p:nvPr>
            <p:extLst>
              <p:ext uri="{D42A27DB-BD31-4B8C-83A1-F6EECF244321}">
                <p14:modId xmlns:p14="http://schemas.microsoft.com/office/powerpoint/2010/main" val="3743353231"/>
              </p:ext>
            </p:extLst>
          </p:nvPr>
        </p:nvGraphicFramePr>
        <p:xfrm>
          <a:off x="1143000" y="2752423"/>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100%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graphicFrame>
        <p:nvGraphicFramePr>
          <p:cNvPr id="57" name="Table 56">
            <a:extLst>
              <a:ext uri="{FF2B5EF4-FFF2-40B4-BE49-F238E27FC236}">
                <a16:creationId xmlns:a16="http://schemas.microsoft.com/office/drawing/2014/main" id="{CD683229-89C5-C3C5-9224-E0BE21305570}"/>
              </a:ext>
            </a:extLst>
          </p:cNvPr>
          <p:cNvGraphicFramePr>
            <a:graphicFrameLocks noGrp="1"/>
          </p:cNvGraphicFramePr>
          <p:nvPr>
            <p:extLst>
              <p:ext uri="{D42A27DB-BD31-4B8C-83A1-F6EECF244321}">
                <p14:modId xmlns:p14="http://schemas.microsoft.com/office/powerpoint/2010/main" val="1433170808"/>
              </p:ext>
            </p:extLst>
          </p:nvPr>
        </p:nvGraphicFramePr>
        <p:xfrm>
          <a:off x="1143000" y="4021155"/>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graphicFrame>
        <p:nvGraphicFramePr>
          <p:cNvPr id="61" name="Table 56">
            <a:extLst>
              <a:ext uri="{FF2B5EF4-FFF2-40B4-BE49-F238E27FC236}">
                <a16:creationId xmlns:a16="http://schemas.microsoft.com/office/drawing/2014/main" id="{CAC27B86-5876-BABE-C4CA-090635592D92}"/>
              </a:ext>
            </a:extLst>
          </p:cNvPr>
          <p:cNvGraphicFramePr>
            <a:graphicFrameLocks noGrp="1"/>
          </p:cNvGraphicFramePr>
          <p:nvPr>
            <p:extLst>
              <p:ext uri="{D42A27DB-BD31-4B8C-83A1-F6EECF244321}">
                <p14:modId xmlns:p14="http://schemas.microsoft.com/office/powerpoint/2010/main" val="2647917660"/>
              </p:ext>
            </p:extLst>
          </p:nvPr>
        </p:nvGraphicFramePr>
        <p:xfrm>
          <a:off x="1158766" y="5318281"/>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3</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graphicFrame>
        <p:nvGraphicFramePr>
          <p:cNvPr id="62" name="Table 61">
            <a:extLst>
              <a:ext uri="{FF2B5EF4-FFF2-40B4-BE49-F238E27FC236}">
                <a16:creationId xmlns:a16="http://schemas.microsoft.com/office/drawing/2014/main" id="{C915C8EA-D679-BB63-DB3B-96A807349813}"/>
              </a:ext>
            </a:extLst>
          </p:cNvPr>
          <p:cNvGraphicFramePr>
            <a:graphicFrameLocks noGrp="1"/>
          </p:cNvGraphicFramePr>
          <p:nvPr>
            <p:extLst>
              <p:ext uri="{D42A27DB-BD31-4B8C-83A1-F6EECF244321}">
                <p14:modId xmlns:p14="http://schemas.microsoft.com/office/powerpoint/2010/main" val="1159468535"/>
              </p:ext>
            </p:extLst>
          </p:nvPr>
        </p:nvGraphicFramePr>
        <p:xfrm>
          <a:off x="1158766" y="6587013"/>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4</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60%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40%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graphicFrame>
        <p:nvGraphicFramePr>
          <p:cNvPr id="63" name="Table 62">
            <a:extLst>
              <a:ext uri="{FF2B5EF4-FFF2-40B4-BE49-F238E27FC236}">
                <a16:creationId xmlns:a16="http://schemas.microsoft.com/office/drawing/2014/main" id="{C599AF81-57B9-1615-7436-8C4F490993E0}"/>
              </a:ext>
            </a:extLst>
          </p:cNvPr>
          <p:cNvGraphicFramePr>
            <a:graphicFrameLocks noGrp="1"/>
          </p:cNvGraphicFramePr>
          <p:nvPr>
            <p:extLst>
              <p:ext uri="{D42A27DB-BD31-4B8C-83A1-F6EECF244321}">
                <p14:modId xmlns:p14="http://schemas.microsoft.com/office/powerpoint/2010/main" val="1515292974"/>
              </p:ext>
            </p:extLst>
          </p:nvPr>
        </p:nvGraphicFramePr>
        <p:xfrm>
          <a:off x="1158765" y="7855745"/>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5</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sp>
        <p:nvSpPr>
          <p:cNvPr id="2" name="Rectangle: Rounded Corners 1">
            <a:extLst>
              <a:ext uri="{FF2B5EF4-FFF2-40B4-BE49-F238E27FC236}">
                <a16:creationId xmlns:a16="http://schemas.microsoft.com/office/drawing/2014/main" id="{375E9854-5DAA-2860-F95C-7C630EE34763}"/>
              </a:ext>
            </a:extLst>
          </p:cNvPr>
          <p:cNvSpPr/>
          <p:nvPr/>
        </p:nvSpPr>
        <p:spPr>
          <a:xfrm>
            <a:off x="3581400" y="2514600"/>
            <a:ext cx="990600" cy="6629400"/>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93639803-65F0-B759-5EF3-10CC2BB34D2D}"/>
              </a:ext>
            </a:extLst>
          </p:cNvPr>
          <p:cNvSpPr/>
          <p:nvPr/>
        </p:nvSpPr>
        <p:spPr>
          <a:xfrm>
            <a:off x="5770881" y="3994949"/>
            <a:ext cx="990600" cy="5045757"/>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90654" y="1129198"/>
            <a:ext cx="390080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Synthesize Explanation</a:t>
            </a:r>
          </a:p>
        </p:txBody>
      </p:sp>
      <p:grpSp>
        <p:nvGrpSpPr>
          <p:cNvPr id="22" name="object 22"/>
          <p:cNvGrpSpPr/>
          <p:nvPr/>
        </p:nvGrpSpPr>
        <p:grpSpPr>
          <a:xfrm>
            <a:off x="8053706" y="953135"/>
            <a:ext cx="1014094" cy="532130"/>
            <a:chOff x="5981679" y="984506"/>
            <a:chExt cx="1014094" cy="532130"/>
          </a:xfrm>
        </p:grpSpPr>
        <p:sp>
          <p:nvSpPr>
            <p:cNvPr id="23" name="object 23"/>
            <p:cNvSpPr/>
            <p:nvPr/>
          </p:nvSpPr>
          <p:spPr>
            <a:xfrm>
              <a:off x="6163510" y="1166336"/>
              <a:ext cx="831850" cy="350520"/>
            </a:xfrm>
            <a:custGeom>
              <a:avLst/>
              <a:gdLst/>
              <a:ahLst/>
              <a:cxnLst/>
              <a:rect l="l" t="t" r="r" b="b"/>
              <a:pathLst>
                <a:path w="831850" h="350519">
                  <a:moveTo>
                    <a:pt x="812598" y="350111"/>
                  </a:moveTo>
                  <a:lnTo>
                    <a:pt x="19049" y="350111"/>
                  </a:lnTo>
                  <a:lnTo>
                    <a:pt x="11634" y="348614"/>
                  </a:lnTo>
                  <a:lnTo>
                    <a:pt x="5579" y="344532"/>
                  </a:lnTo>
                  <a:lnTo>
                    <a:pt x="1496" y="338477"/>
                  </a:lnTo>
                  <a:lnTo>
                    <a:pt x="0" y="331064"/>
                  </a:lnTo>
                  <a:lnTo>
                    <a:pt x="0" y="19047"/>
                  </a:lnTo>
                  <a:lnTo>
                    <a:pt x="1496" y="11634"/>
                  </a:lnTo>
                  <a:lnTo>
                    <a:pt x="5579" y="5579"/>
                  </a:lnTo>
                  <a:lnTo>
                    <a:pt x="11634" y="1496"/>
                  </a:lnTo>
                  <a:lnTo>
                    <a:pt x="19048" y="0"/>
                  </a:lnTo>
                  <a:lnTo>
                    <a:pt x="812599" y="0"/>
                  </a:lnTo>
                  <a:lnTo>
                    <a:pt x="820013" y="1496"/>
                  </a:lnTo>
                  <a:lnTo>
                    <a:pt x="826068" y="5579"/>
                  </a:lnTo>
                  <a:lnTo>
                    <a:pt x="830151" y="11634"/>
                  </a:lnTo>
                  <a:lnTo>
                    <a:pt x="831647" y="19047"/>
                  </a:lnTo>
                  <a:lnTo>
                    <a:pt x="831647" y="331064"/>
                  </a:lnTo>
                  <a:lnTo>
                    <a:pt x="830151" y="338477"/>
                  </a:lnTo>
                  <a:lnTo>
                    <a:pt x="826068" y="344532"/>
                  </a:lnTo>
                  <a:lnTo>
                    <a:pt x="820013" y="348614"/>
                  </a:lnTo>
                  <a:lnTo>
                    <a:pt x="812598" y="350111"/>
                  </a:lnTo>
                  <a:close/>
                </a:path>
              </a:pathLst>
            </a:custGeom>
            <a:solidFill>
              <a:srgbClr val="F58585"/>
            </a:solidFill>
          </p:spPr>
          <p:txBody>
            <a:bodyPr wrap="square" lIns="0" tIns="0" rIns="0" bIns="0" rtlCol="0"/>
            <a:lstStyle/>
            <a:p>
              <a:pPr algn="ctr"/>
              <a:r>
                <a:rPr lang="en-US" sz="1600" dirty="0"/>
                <a:t>14</a:t>
              </a:r>
              <a:endParaRPr sz="1600" dirty="0"/>
            </a:p>
          </p:txBody>
        </p:sp>
        <p:sp>
          <p:nvSpPr>
            <p:cNvPr id="24" name="object 24"/>
            <p:cNvSpPr/>
            <p:nvPr/>
          </p:nvSpPr>
          <p:spPr>
            <a:xfrm>
              <a:off x="5981679" y="98450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1074994"/>
              <a:ext cx="108584" cy="165592"/>
            </a:xfrm>
            <a:prstGeom prst="rect">
              <a:avLst/>
            </a:prstGeom>
          </p:spPr>
        </p:pic>
      </p:grpSp>
      <p:sp>
        <p:nvSpPr>
          <p:cNvPr id="27" name="TextBox 26">
            <a:extLst>
              <a:ext uri="{FF2B5EF4-FFF2-40B4-BE49-F238E27FC236}">
                <a16:creationId xmlns:a16="http://schemas.microsoft.com/office/drawing/2014/main" id="{8D065858-2773-0381-EA47-5F400AD71AFE}"/>
              </a:ext>
            </a:extLst>
          </p:cNvPr>
          <p:cNvSpPr txBox="1"/>
          <p:nvPr/>
        </p:nvSpPr>
        <p:spPr>
          <a:xfrm>
            <a:off x="1183436" y="2719200"/>
            <a:ext cx="7884364" cy="5909310"/>
          </a:xfrm>
          <a:prstGeom prst="rect">
            <a:avLst/>
          </a:prstGeom>
          <a:noFill/>
          <a:ln>
            <a:solidFill>
              <a:schemeClr val="tx1"/>
            </a:solidFill>
          </a:ln>
        </p:spPr>
        <p:txBody>
          <a:bodyPr wrap="square" rtlCol="0">
            <a:spAutoFit/>
          </a:bodyPr>
          <a:lstStyle/>
          <a:p>
            <a:r>
              <a:rPr lang="en-US" dirty="0"/>
              <a:t>Based on the SYNTHESIS CHARACTERISTIC AND RELEVANT GOAL data, the following patterns were obtained</a:t>
            </a:r>
          </a:p>
          <a:p>
            <a:r>
              <a:rPr lang="en-US" dirty="0"/>
              <a:t>the explanation is as follows:</a:t>
            </a:r>
          </a:p>
          <a:p>
            <a:endParaRPr lang="en-US" dirty="0"/>
          </a:p>
          <a:p>
            <a:r>
              <a:rPr lang="en-US" dirty="0"/>
              <a:t>Variable 1, For stakeholders there are 100% personas which are made easier by the search feature for recommended craftsmen to fulfill their project work.</a:t>
            </a:r>
          </a:p>
          <a:p>
            <a:endParaRPr lang="en-US" dirty="0"/>
          </a:p>
          <a:p>
            <a:r>
              <a:rPr lang="en-US" dirty="0"/>
              <a:t>Variable 2, among stakeholders, there are 80% of personas who are satisfied that the building design features in the building services ordering application help them visualize their projects for builders. 20% felt normal about this feature.</a:t>
            </a:r>
          </a:p>
          <a:p>
            <a:endParaRPr lang="en-US" dirty="0"/>
          </a:p>
          <a:p>
            <a:r>
              <a:rPr lang="en-US" dirty="0"/>
              <a:t>Variable 3, among stakeholders, there are 80% of personas who are satisfied that the building design features in the building services ordering application help them visualize their projects for builders. 20% felt normal about this feature.</a:t>
            </a:r>
          </a:p>
          <a:p>
            <a:endParaRPr lang="en-US" dirty="0"/>
          </a:p>
          <a:p>
            <a:r>
              <a:rPr lang="en-US" dirty="0"/>
              <a:t>Variable 4, 60% of stakeholders realize that this application is easy to use. but 40%% of the personas are average on this issue.</a:t>
            </a:r>
          </a:p>
          <a:p>
            <a:endParaRPr lang="en-US" dirty="0"/>
          </a:p>
          <a:p>
            <a:r>
              <a:rPr lang="en-US" dirty="0"/>
              <a:t>Variable 5, among stakeholders, there are 80% of personas who feel the effectiveness of the Le Busier application when used to help work on their building projects. However, 20% of people feel normal about this problem.</a:t>
            </a:r>
          </a:p>
        </p:txBody>
      </p:sp>
      <p:sp>
        <p:nvSpPr>
          <p:cNvPr id="9" name="Slide Number Placeholder 8">
            <a:extLst>
              <a:ext uri="{FF2B5EF4-FFF2-40B4-BE49-F238E27FC236}">
                <a16:creationId xmlns:a16="http://schemas.microsoft.com/office/drawing/2014/main" id="{DFDDFF40-BB72-3977-C8E2-A4D601D0D121}"/>
              </a:ext>
            </a:extLst>
          </p:cNvPr>
          <p:cNvSpPr>
            <a:spLocks noGrp="1"/>
          </p:cNvSpPr>
          <p:nvPr>
            <p:ph type="sldNum" sz="quarter" idx="7"/>
          </p:nvPr>
        </p:nvSpPr>
        <p:spPr>
          <a:xfrm>
            <a:off x="4080193" y="932124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2"/>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2"/>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title"/>
          </p:nvPr>
        </p:nvSpPr>
        <p:spPr>
          <a:xfrm>
            <a:off x="1326493" y="2650739"/>
            <a:ext cx="3466464" cy="874598"/>
          </a:xfrm>
          <a:prstGeom prst="rect">
            <a:avLst/>
          </a:prstGeom>
        </p:spPr>
        <p:txBody>
          <a:bodyPr vert="horz" wrap="square" lIns="0" tIns="12700" rIns="0" bIns="0" rtlCol="0">
            <a:spAutoFit/>
          </a:bodyPr>
          <a:lstStyle/>
          <a:p>
            <a:pPr marL="12701">
              <a:spcBef>
                <a:spcPts val="100"/>
              </a:spcBef>
            </a:pPr>
            <a:r>
              <a:rPr sz="5600" spc="176" dirty="0">
                <a:latin typeface="Tahoma"/>
                <a:cs typeface="Tahoma"/>
              </a:rPr>
              <a:t>Want</a:t>
            </a:r>
            <a:r>
              <a:rPr sz="5600" spc="-379" dirty="0">
                <a:latin typeface="Tahoma"/>
                <a:cs typeface="Tahoma"/>
              </a:rPr>
              <a:t> </a:t>
            </a:r>
            <a:r>
              <a:rPr sz="5600" spc="234" dirty="0">
                <a:latin typeface="Tahoma"/>
                <a:cs typeface="Tahoma"/>
              </a:rPr>
              <a:t>your</a:t>
            </a:r>
            <a:endParaRPr sz="5600">
              <a:latin typeface="Tahoma"/>
              <a:cs typeface="Tahoma"/>
            </a:endParaRPr>
          </a:p>
        </p:txBody>
      </p:sp>
      <p:sp>
        <p:nvSpPr>
          <p:cNvPr id="5" name="object 5"/>
          <p:cNvSpPr txBox="1"/>
          <p:nvPr/>
        </p:nvSpPr>
        <p:spPr>
          <a:xfrm>
            <a:off x="1326492" y="3317487"/>
            <a:ext cx="7741307" cy="2903552"/>
          </a:xfrm>
          <a:prstGeom prst="rect">
            <a:avLst/>
          </a:prstGeom>
        </p:spPr>
        <p:txBody>
          <a:bodyPr vert="horz" wrap="square" lIns="0" tIns="12700" rIns="0" bIns="0" rtlCol="0">
            <a:spAutoFit/>
          </a:bodyPr>
          <a:lstStyle/>
          <a:p>
            <a:pPr marL="12701">
              <a:lnSpc>
                <a:spcPts val="5985"/>
              </a:lnSpc>
              <a:spcBef>
                <a:spcPts val="100"/>
              </a:spcBef>
            </a:pPr>
            <a:r>
              <a:rPr sz="5600" spc="221" dirty="0">
                <a:latin typeface="Tahoma"/>
                <a:cs typeface="Tahoma"/>
              </a:rPr>
              <a:t>users</a:t>
            </a:r>
            <a:r>
              <a:rPr sz="5600" spc="-330" dirty="0">
                <a:latin typeface="Tahoma"/>
                <a:cs typeface="Tahoma"/>
              </a:rPr>
              <a:t> </a:t>
            </a:r>
            <a:r>
              <a:rPr sz="5600" spc="221" dirty="0">
                <a:latin typeface="Tahoma"/>
                <a:cs typeface="Tahoma"/>
              </a:rPr>
              <a:t>to</a:t>
            </a:r>
            <a:r>
              <a:rPr sz="5600" spc="-330" dirty="0">
                <a:latin typeface="Tahoma"/>
                <a:cs typeface="Tahoma"/>
              </a:rPr>
              <a:t> </a:t>
            </a:r>
            <a:r>
              <a:rPr sz="5600" spc="136" dirty="0">
                <a:latin typeface="Tahoma"/>
                <a:cs typeface="Tahoma"/>
              </a:rPr>
              <a:t>fall</a:t>
            </a:r>
            <a:r>
              <a:rPr sz="5600" spc="-325" dirty="0">
                <a:latin typeface="Tahoma"/>
                <a:cs typeface="Tahoma"/>
              </a:rPr>
              <a:t> </a:t>
            </a:r>
            <a:r>
              <a:rPr sz="5600" spc="221" dirty="0">
                <a:latin typeface="Tahoma"/>
                <a:cs typeface="Tahoma"/>
              </a:rPr>
              <a:t>in</a:t>
            </a:r>
            <a:endParaRPr sz="5600" dirty="0">
              <a:latin typeface="Tahoma"/>
              <a:cs typeface="Tahoma"/>
            </a:endParaRPr>
          </a:p>
          <a:p>
            <a:pPr marL="12701">
              <a:lnSpc>
                <a:spcPts val="5251"/>
              </a:lnSpc>
            </a:pPr>
            <a:r>
              <a:rPr sz="5600" spc="164" dirty="0">
                <a:latin typeface="Tahoma"/>
                <a:cs typeface="Tahoma"/>
              </a:rPr>
              <a:t>love</a:t>
            </a:r>
            <a:r>
              <a:rPr sz="5600" spc="-334" dirty="0">
                <a:latin typeface="Tahoma"/>
                <a:cs typeface="Tahoma"/>
              </a:rPr>
              <a:t> </a:t>
            </a:r>
            <a:r>
              <a:rPr sz="5600" spc="179" dirty="0">
                <a:latin typeface="Tahoma"/>
                <a:cs typeface="Tahoma"/>
              </a:rPr>
              <a:t>with</a:t>
            </a:r>
            <a:r>
              <a:rPr sz="5600" spc="-330" dirty="0">
                <a:latin typeface="Tahoma"/>
                <a:cs typeface="Tahoma"/>
              </a:rPr>
              <a:t> </a:t>
            </a:r>
            <a:r>
              <a:rPr sz="5600" spc="234" dirty="0">
                <a:latin typeface="Tahoma"/>
                <a:cs typeface="Tahoma"/>
              </a:rPr>
              <a:t>your</a:t>
            </a:r>
            <a:endParaRPr sz="5600" dirty="0">
              <a:latin typeface="Tahoma"/>
              <a:cs typeface="Tahoma"/>
            </a:endParaRPr>
          </a:p>
          <a:p>
            <a:pPr marL="12701">
              <a:lnSpc>
                <a:spcPts val="5251"/>
              </a:lnSpc>
            </a:pPr>
            <a:r>
              <a:rPr sz="5600" spc="125" dirty="0">
                <a:latin typeface="Tahoma"/>
                <a:cs typeface="Tahoma"/>
              </a:rPr>
              <a:t>designs?</a:t>
            </a:r>
            <a:r>
              <a:rPr sz="5600" spc="-340" dirty="0">
                <a:latin typeface="Tahoma"/>
                <a:cs typeface="Tahoma"/>
              </a:rPr>
              <a:t> </a:t>
            </a:r>
            <a:r>
              <a:rPr sz="5600" spc="100" dirty="0">
                <a:latin typeface="Tahoma"/>
                <a:cs typeface="Tahoma"/>
              </a:rPr>
              <a:t>Fall</a:t>
            </a:r>
            <a:r>
              <a:rPr sz="5600" spc="-334" dirty="0">
                <a:latin typeface="Tahoma"/>
                <a:cs typeface="Tahoma"/>
              </a:rPr>
              <a:t> </a:t>
            </a:r>
            <a:r>
              <a:rPr sz="5600" spc="221" dirty="0">
                <a:latin typeface="Tahoma"/>
                <a:cs typeface="Tahoma"/>
              </a:rPr>
              <a:t>in</a:t>
            </a:r>
            <a:endParaRPr sz="5600" dirty="0">
              <a:latin typeface="Tahoma"/>
              <a:cs typeface="Tahoma"/>
            </a:endParaRPr>
          </a:p>
          <a:p>
            <a:pPr marL="12701" marR="267990">
              <a:lnSpc>
                <a:spcPct val="78100"/>
              </a:lnSpc>
              <a:spcBef>
                <a:spcPts val="734"/>
              </a:spcBef>
            </a:pPr>
            <a:r>
              <a:rPr sz="5600" spc="164" dirty="0">
                <a:latin typeface="Tahoma"/>
                <a:cs typeface="Tahoma"/>
              </a:rPr>
              <a:t>love</a:t>
            </a:r>
            <a:r>
              <a:rPr sz="5600" spc="-334" dirty="0">
                <a:latin typeface="Tahoma"/>
                <a:cs typeface="Tahoma"/>
              </a:rPr>
              <a:t> </a:t>
            </a:r>
            <a:r>
              <a:rPr sz="5600" spc="179" dirty="0">
                <a:latin typeface="Tahoma"/>
                <a:cs typeface="Tahoma"/>
              </a:rPr>
              <a:t>with</a:t>
            </a:r>
            <a:r>
              <a:rPr sz="5600" spc="-330" dirty="0">
                <a:latin typeface="Tahoma"/>
                <a:cs typeface="Tahoma"/>
              </a:rPr>
              <a:t> </a:t>
            </a:r>
            <a:r>
              <a:rPr sz="5600" spc="234" dirty="0">
                <a:latin typeface="Tahoma"/>
                <a:cs typeface="Tahoma"/>
              </a:rPr>
              <a:t>your</a:t>
            </a:r>
            <a:r>
              <a:rPr lang="en-US" sz="5600" spc="234" dirty="0">
                <a:latin typeface="Tahoma"/>
                <a:cs typeface="Tahoma"/>
              </a:rPr>
              <a:t> </a:t>
            </a:r>
            <a:r>
              <a:rPr sz="5600" spc="145" dirty="0">
                <a:latin typeface="Tahoma"/>
                <a:cs typeface="Tahoma"/>
              </a:rPr>
              <a:t>users.</a:t>
            </a:r>
            <a:endParaRPr sz="5600" dirty="0">
              <a:latin typeface="Tahoma"/>
              <a:cs typeface="Tahoma"/>
            </a:endParaRPr>
          </a:p>
        </p:txBody>
      </p:sp>
      <p:sp>
        <p:nvSpPr>
          <p:cNvPr id="6" name="object 6"/>
          <p:cNvSpPr txBox="1"/>
          <p:nvPr/>
        </p:nvSpPr>
        <p:spPr>
          <a:xfrm>
            <a:off x="4085952" y="6835101"/>
            <a:ext cx="2290445" cy="443711"/>
          </a:xfrm>
          <a:prstGeom prst="rect">
            <a:avLst/>
          </a:prstGeom>
        </p:spPr>
        <p:txBody>
          <a:bodyPr vert="horz" wrap="square" lIns="0" tIns="12700" rIns="0" bIns="0" rtlCol="0">
            <a:spAutoFit/>
          </a:bodyPr>
          <a:lstStyle/>
          <a:p>
            <a:pPr marL="12701">
              <a:spcBef>
                <a:spcPts val="100"/>
              </a:spcBef>
            </a:pPr>
            <a:r>
              <a:rPr sz="2800" spc="110" dirty="0">
                <a:latin typeface="Tahoma"/>
                <a:cs typeface="Tahoma"/>
              </a:rPr>
              <a:t>Dana</a:t>
            </a:r>
            <a:r>
              <a:rPr sz="2800" spc="-221" dirty="0">
                <a:latin typeface="Tahoma"/>
                <a:cs typeface="Tahoma"/>
              </a:rPr>
              <a:t> </a:t>
            </a:r>
            <a:r>
              <a:rPr sz="2800" spc="94" dirty="0">
                <a:latin typeface="Tahoma"/>
                <a:cs typeface="Tahoma"/>
              </a:rPr>
              <a:t>Chisnell</a:t>
            </a:r>
            <a:endParaRPr sz="2800" dirty="0">
              <a:latin typeface="Tahoma"/>
              <a:cs typeface="Tahoma"/>
            </a:endParaRPr>
          </a:p>
        </p:txBody>
      </p:sp>
      <p:sp>
        <p:nvSpPr>
          <p:cNvPr id="14" name="Slide Number Placeholder 13">
            <a:extLst>
              <a:ext uri="{FF2B5EF4-FFF2-40B4-BE49-F238E27FC236}">
                <a16:creationId xmlns:a16="http://schemas.microsoft.com/office/drawing/2014/main" id="{623F61E8-14C0-A593-D5B6-2110CCC36A17}"/>
              </a:ext>
            </a:extLst>
          </p:cNvPr>
          <p:cNvSpPr>
            <a:spLocks noGrp="1"/>
          </p:cNvSpPr>
          <p:nvPr>
            <p:ph type="sldNum" sz="quarter" idx="7"/>
          </p:nvPr>
        </p:nvSpPr>
        <p:spPr>
          <a:xfrm>
            <a:off x="408595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27199"/>
            <a:ext cx="510540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Check for Redundancy and Completeness</a:t>
            </a:r>
          </a:p>
        </p:txBody>
      </p:sp>
      <p:sp>
        <p:nvSpPr>
          <p:cNvPr id="4" name="object 4"/>
          <p:cNvSpPr txBox="1"/>
          <p:nvPr/>
        </p:nvSpPr>
        <p:spPr>
          <a:xfrm>
            <a:off x="1143000" y="2667000"/>
            <a:ext cx="7924800" cy="475515"/>
          </a:xfrm>
          <a:prstGeom prst="rect">
            <a:avLst/>
          </a:prstGeom>
          <a:solidFill>
            <a:schemeClr val="accent3">
              <a:lumMod val="40000"/>
              <a:lumOff val="60000"/>
            </a:schemeClr>
          </a:solidFill>
        </p:spPr>
        <p:txBody>
          <a:bodyPr vert="horz" wrap="square" lIns="0" tIns="13335" rIns="0" bIns="0" rtlCol="0">
            <a:spAutoFit/>
          </a:bodyPr>
          <a:lstStyle/>
          <a:p>
            <a:pPr marL="96838" marR="102243"/>
            <a:r>
              <a:rPr sz="901" b="1" dirty="0">
                <a:latin typeface="Trebuchet MS"/>
                <a:cs typeface="Trebuchet MS"/>
              </a:rPr>
              <a:t>Is there anything missing from the personas mappings, characteristics and objectives that needs to  be added?</a:t>
            </a:r>
            <a:endParaRPr sz="901" dirty="0">
              <a:latin typeface="Trebuchet MS"/>
              <a:cs typeface="Trebuchet MS"/>
            </a:endParaRPr>
          </a:p>
          <a:p>
            <a:pPr marL="96838">
              <a:spcBef>
                <a:spcPts val="25"/>
              </a:spcBef>
            </a:pPr>
            <a:endParaRPr sz="1201" dirty="0">
              <a:latin typeface="Trebuchet MS"/>
              <a:cs typeface="Trebuchet MS"/>
            </a:endParaRPr>
          </a:p>
          <a:p>
            <a:pPr marL="96838">
              <a:spcBef>
                <a:spcPts val="6"/>
              </a:spcBef>
            </a:pPr>
            <a:r>
              <a:rPr sz="901" dirty="0">
                <a:latin typeface="Trebuchet MS"/>
                <a:cs typeface="Trebuchet MS"/>
              </a:rPr>
              <a:t>If so, please specify:</a:t>
            </a:r>
            <a:r>
              <a:rPr lang="en-US" sz="901" dirty="0">
                <a:latin typeface="Trebuchet MS"/>
                <a:cs typeface="Trebuchet MS"/>
              </a:rPr>
              <a:t> No</a:t>
            </a:r>
            <a:endParaRPr sz="901" dirty="0">
              <a:latin typeface="Trebuchet MS"/>
              <a:cs typeface="Trebuchet MS"/>
            </a:endParaRPr>
          </a:p>
        </p:txBody>
      </p:sp>
      <p:sp>
        <p:nvSpPr>
          <p:cNvPr id="21" name="object 21"/>
          <p:cNvSpPr txBox="1"/>
          <p:nvPr/>
        </p:nvSpPr>
        <p:spPr>
          <a:xfrm>
            <a:off x="1143000" y="3278814"/>
            <a:ext cx="7924800" cy="528606"/>
          </a:xfrm>
          <a:prstGeom prst="rect">
            <a:avLst/>
          </a:prstGeom>
          <a:solidFill>
            <a:schemeClr val="accent4">
              <a:lumMod val="20000"/>
              <a:lumOff val="80000"/>
            </a:schemeClr>
          </a:solidFill>
        </p:spPr>
        <p:txBody>
          <a:bodyPr vert="horz" wrap="square" lIns="0" tIns="12700" rIns="0" bIns="0" rtlCol="0">
            <a:spAutoFit/>
          </a:bodyPr>
          <a:lstStyle/>
          <a:p>
            <a:pPr marL="96838">
              <a:spcBef>
                <a:spcPts val="100"/>
              </a:spcBef>
            </a:pPr>
            <a:r>
              <a:rPr sz="901" b="1" dirty="0">
                <a:latin typeface="Trebuchet MS"/>
                <a:cs typeface="Trebuchet MS"/>
              </a:rPr>
              <a:t>To satisfy stakeholder assumptions or requests, does any other persona need to be added?</a:t>
            </a:r>
            <a:endParaRPr sz="901" dirty="0">
              <a:latin typeface="Trebuchet MS"/>
              <a:cs typeface="Trebuchet MS"/>
            </a:endParaRPr>
          </a:p>
          <a:p>
            <a:pPr marL="96838">
              <a:spcBef>
                <a:spcPts val="9"/>
              </a:spcBef>
            </a:pPr>
            <a:endParaRPr sz="1550" dirty="0">
              <a:latin typeface="Trebuchet MS"/>
              <a:cs typeface="Trebuchet MS"/>
            </a:endParaRPr>
          </a:p>
          <a:p>
            <a:pPr marL="96838"/>
            <a:r>
              <a:rPr sz="901" dirty="0">
                <a:latin typeface="Trebuchet MS"/>
                <a:cs typeface="Trebuchet MS"/>
              </a:rPr>
              <a:t>If so, please specify which persona should be added:</a:t>
            </a:r>
          </a:p>
        </p:txBody>
      </p:sp>
      <p:sp>
        <p:nvSpPr>
          <p:cNvPr id="22" name="object 22"/>
          <p:cNvSpPr txBox="1"/>
          <p:nvPr/>
        </p:nvSpPr>
        <p:spPr>
          <a:xfrm>
            <a:off x="1143000" y="5506178"/>
            <a:ext cx="7924800" cy="528606"/>
          </a:xfrm>
          <a:prstGeom prst="rect">
            <a:avLst/>
          </a:prstGeom>
          <a:solidFill>
            <a:schemeClr val="accent6">
              <a:lumMod val="20000"/>
              <a:lumOff val="80000"/>
            </a:schemeClr>
          </a:solidFill>
        </p:spPr>
        <p:txBody>
          <a:bodyPr vert="horz" wrap="square" lIns="0" tIns="12700" rIns="0" bIns="0" rtlCol="0">
            <a:spAutoFit/>
          </a:bodyPr>
          <a:lstStyle/>
          <a:p>
            <a:pPr marL="96838"/>
            <a:r>
              <a:rPr sz="901" b="1" dirty="0">
                <a:latin typeface="Trebuchet MS"/>
                <a:cs typeface="Trebuchet MS"/>
              </a:rPr>
              <a:t>Are all created personas significantly different?</a:t>
            </a:r>
            <a:endParaRPr sz="901" dirty="0">
              <a:latin typeface="Trebuchet MS"/>
              <a:cs typeface="Trebuchet MS"/>
            </a:endParaRPr>
          </a:p>
          <a:p>
            <a:pPr marL="96838">
              <a:spcBef>
                <a:spcPts val="9"/>
              </a:spcBef>
            </a:pPr>
            <a:endParaRPr sz="1550" dirty="0">
              <a:latin typeface="Trebuchet MS"/>
              <a:cs typeface="Trebuchet MS"/>
            </a:endParaRPr>
          </a:p>
          <a:p>
            <a:pPr marL="96838"/>
            <a:r>
              <a:rPr sz="901" dirty="0">
                <a:latin typeface="Trebuchet MS"/>
                <a:cs typeface="Trebuchet MS"/>
              </a:rPr>
              <a:t>If so, please state which personas are alike:</a:t>
            </a:r>
          </a:p>
        </p:txBody>
      </p:sp>
      <p:sp>
        <p:nvSpPr>
          <p:cNvPr id="23" name="object 23"/>
          <p:cNvSpPr txBox="1"/>
          <p:nvPr/>
        </p:nvSpPr>
        <p:spPr>
          <a:xfrm>
            <a:off x="1142586" y="6178349"/>
            <a:ext cx="7924800" cy="474424"/>
          </a:xfrm>
          <a:prstGeom prst="rect">
            <a:avLst/>
          </a:prstGeom>
          <a:solidFill>
            <a:schemeClr val="tx2">
              <a:lumMod val="20000"/>
              <a:lumOff val="80000"/>
            </a:schemeClr>
          </a:solidFill>
        </p:spPr>
        <p:txBody>
          <a:bodyPr vert="horz" wrap="square" lIns="0" tIns="12064" rIns="0" bIns="0" rtlCol="0">
            <a:spAutoFit/>
          </a:bodyPr>
          <a:lstStyle/>
          <a:p>
            <a:pPr marL="12701" marR="5081">
              <a:lnSpc>
                <a:spcPct val="112400"/>
              </a:lnSpc>
              <a:spcBef>
                <a:spcPts val="94"/>
              </a:spcBef>
            </a:pPr>
            <a:r>
              <a:rPr lang="en-US" sz="850" b="1" dirty="0">
                <a:latin typeface="Trebuchet MS"/>
                <a:cs typeface="Trebuchet MS"/>
              </a:rPr>
              <a:t>Overall,</a:t>
            </a:r>
            <a:r>
              <a:rPr sz="850" b="1" dirty="0">
                <a:latin typeface="Trebuchet MS"/>
                <a:cs typeface="Trebuchet MS"/>
              </a:rPr>
              <a:t> are the created personas representative enough of the diversity of real-world </a:t>
            </a:r>
            <a:r>
              <a:rPr lang="en-US" sz="850" b="1" dirty="0">
                <a:latin typeface="Trebuchet MS"/>
                <a:cs typeface="Trebuchet MS"/>
              </a:rPr>
              <a:t>behavior</a:t>
            </a:r>
            <a:r>
              <a:rPr sz="850" b="1" dirty="0">
                <a:latin typeface="Trebuchet MS"/>
                <a:cs typeface="Trebuchet MS"/>
              </a:rPr>
              <a:t> and</a:t>
            </a:r>
            <a:r>
              <a:rPr lang="en-US" sz="850" b="1" dirty="0">
                <a:latin typeface="Trebuchet MS"/>
                <a:cs typeface="Trebuchet MS"/>
              </a:rPr>
              <a:t> </a:t>
            </a:r>
            <a:r>
              <a:rPr sz="850" b="1" dirty="0">
                <a:latin typeface="Trebuchet MS"/>
                <a:cs typeface="Trebuchet MS"/>
              </a:rPr>
              <a:t>needs?</a:t>
            </a:r>
            <a:endParaRPr lang="en-US" sz="850" b="1" dirty="0">
              <a:latin typeface="Trebuchet MS"/>
              <a:cs typeface="Trebuchet MS"/>
            </a:endParaRPr>
          </a:p>
          <a:p>
            <a:pPr marL="12701" marR="5081">
              <a:lnSpc>
                <a:spcPct val="112400"/>
              </a:lnSpc>
              <a:spcBef>
                <a:spcPts val="94"/>
              </a:spcBef>
            </a:pPr>
            <a:r>
              <a:rPr lang="en-US" sz="900" dirty="0"/>
              <a:t>Yes, because the existing personas that have been used have fulfilled the research to be explored responsiveness </a:t>
            </a:r>
            <a:endParaRPr lang="en-ID" sz="850" b="1" dirty="0">
              <a:latin typeface="Trebuchet MS"/>
              <a:cs typeface="Trebuchet MS"/>
            </a:endParaRPr>
          </a:p>
          <a:p>
            <a:pPr marL="12701" marR="5081">
              <a:lnSpc>
                <a:spcPct val="112400"/>
              </a:lnSpc>
              <a:spcBef>
                <a:spcPts val="94"/>
              </a:spcBef>
            </a:pPr>
            <a:endParaRPr sz="850" dirty="0">
              <a:latin typeface="Trebuchet MS"/>
              <a:cs typeface="Trebuchet MS"/>
            </a:endParaRPr>
          </a:p>
        </p:txBody>
      </p:sp>
      <p:grpSp>
        <p:nvGrpSpPr>
          <p:cNvPr id="24" name="object 24"/>
          <p:cNvGrpSpPr/>
          <p:nvPr/>
        </p:nvGrpSpPr>
        <p:grpSpPr>
          <a:xfrm>
            <a:off x="8053706" y="915670"/>
            <a:ext cx="1014094" cy="532130"/>
            <a:chOff x="5951993" y="1038094"/>
            <a:chExt cx="1014094" cy="532130"/>
          </a:xfrm>
        </p:grpSpPr>
        <p:sp>
          <p:nvSpPr>
            <p:cNvPr id="25" name="object 25"/>
            <p:cNvSpPr/>
            <p:nvPr/>
          </p:nvSpPr>
          <p:spPr>
            <a:xfrm>
              <a:off x="6133823" y="1219926"/>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2"/>
                  </a:lnTo>
                  <a:lnTo>
                    <a:pt x="0" y="19049"/>
                  </a:lnTo>
                  <a:lnTo>
                    <a:pt x="812599" y="0"/>
                  </a:lnTo>
                  <a:lnTo>
                    <a:pt x="820014" y="1497"/>
                  </a:lnTo>
                  <a:lnTo>
                    <a:pt x="826069" y="5579"/>
                  </a:lnTo>
                  <a:lnTo>
                    <a:pt x="830152" y="11634"/>
                  </a:lnTo>
                  <a:lnTo>
                    <a:pt x="831648" y="19049"/>
                  </a:lnTo>
                  <a:lnTo>
                    <a:pt x="831648" y="331062"/>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2</a:t>
              </a:r>
              <a:endParaRPr dirty="0"/>
            </a:p>
          </p:txBody>
        </p:sp>
        <p:sp>
          <p:nvSpPr>
            <p:cNvPr id="26" name="object 26"/>
            <p:cNvSpPr/>
            <p:nvPr/>
          </p:nvSpPr>
          <p:spPr>
            <a:xfrm>
              <a:off x="5951993" y="103809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2" cstate="print"/>
            <a:stretch>
              <a:fillRect/>
            </a:stretch>
          </p:blipFill>
          <p:spPr>
            <a:xfrm>
              <a:off x="6114870" y="1128581"/>
              <a:ext cx="108584" cy="165592"/>
            </a:xfrm>
            <a:prstGeom prst="rect">
              <a:avLst/>
            </a:prstGeom>
          </p:spPr>
        </p:pic>
      </p:grpSp>
      <p:sp>
        <p:nvSpPr>
          <p:cNvPr id="35" name="Slide Number Placeholder 34">
            <a:extLst>
              <a:ext uri="{FF2B5EF4-FFF2-40B4-BE49-F238E27FC236}">
                <a16:creationId xmlns:a16="http://schemas.microsoft.com/office/drawing/2014/main" id="{C38807C9-FBF9-77E7-39FE-D7FD38AA7506}"/>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34</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30" name="TextBox 29">
            <a:extLst>
              <a:ext uri="{FF2B5EF4-FFF2-40B4-BE49-F238E27FC236}">
                <a16:creationId xmlns:a16="http://schemas.microsoft.com/office/drawing/2014/main" id="{4C51FA7F-A29A-E090-D8B4-E669B0348D59}"/>
              </a:ext>
            </a:extLst>
          </p:cNvPr>
          <p:cNvSpPr txBox="1"/>
          <p:nvPr/>
        </p:nvSpPr>
        <p:spPr>
          <a:xfrm>
            <a:off x="1143000" y="3954535"/>
            <a:ext cx="7924800" cy="1408078"/>
          </a:xfrm>
          <a:prstGeom prst="rect">
            <a:avLst/>
          </a:prstGeom>
          <a:solidFill>
            <a:schemeClr val="accent5">
              <a:lumMod val="20000"/>
              <a:lumOff val="80000"/>
            </a:schemeClr>
          </a:solidFill>
        </p:spPr>
        <p:txBody>
          <a:bodyPr wrap="square">
            <a:spAutoFit/>
          </a:bodyPr>
          <a:lstStyle/>
          <a:p>
            <a:r>
              <a:rPr lang="en-ID" sz="900" b="1" dirty="0">
                <a:latin typeface="Trebuchet MS"/>
                <a:cs typeface="Trebuchet MS"/>
              </a:rPr>
              <a:t>Are they any two personas that differ only as to social-demographic variables?</a:t>
            </a:r>
            <a:endParaRPr lang="en-ID" sz="900" dirty="0">
              <a:latin typeface="Trebuchet MS"/>
              <a:cs typeface="Trebuchet MS"/>
            </a:endParaRPr>
          </a:p>
          <a:p>
            <a:pPr>
              <a:spcBef>
                <a:spcPts val="9"/>
              </a:spcBef>
            </a:pPr>
            <a:endParaRPr lang="en-ID" sz="900" dirty="0">
              <a:latin typeface="Trebuchet MS"/>
              <a:cs typeface="Trebuchet MS"/>
            </a:endParaRPr>
          </a:p>
          <a:p>
            <a:pPr marL="12701"/>
            <a:r>
              <a:rPr lang="en-ID" sz="900" dirty="0">
                <a:latin typeface="Trebuchet MS"/>
                <a:cs typeface="Trebuchet MS"/>
              </a:rPr>
              <a:t>If so, please specify what decision is to be taken:</a:t>
            </a:r>
          </a:p>
          <a:p>
            <a:pPr>
              <a:lnSpc>
                <a:spcPct val="100000"/>
              </a:lnSpc>
            </a:pPr>
            <a:endParaRPr lang="en-ID" sz="900" dirty="0">
              <a:latin typeface="Trebuchet MS"/>
              <a:cs typeface="Trebuchet MS"/>
            </a:endParaRPr>
          </a:p>
          <a:p>
            <a:pPr marL="129549" indent="-117485">
              <a:spcBef>
                <a:spcPts val="861"/>
              </a:spcBef>
              <a:buAutoNum type="alphaLcPeriod"/>
              <a:tabLst>
                <a:tab pos="130185" algn="l"/>
              </a:tabLst>
            </a:pPr>
            <a:r>
              <a:rPr lang="en-ID" sz="900" dirty="0">
                <a:latin typeface="Trebuchet MS"/>
                <a:cs typeface="Trebuchet MS"/>
              </a:rPr>
              <a:t>Remove one of the personas. If so, specify which one:</a:t>
            </a:r>
          </a:p>
          <a:p>
            <a:pPr marL="12064">
              <a:spcBef>
                <a:spcPts val="861"/>
              </a:spcBef>
              <a:tabLst>
                <a:tab pos="130185" algn="l"/>
              </a:tabLst>
            </a:pPr>
            <a:endParaRPr lang="en-ID" sz="900" dirty="0">
              <a:latin typeface="Trebuchet MS"/>
              <a:cs typeface="Trebuchet MS"/>
            </a:endParaRPr>
          </a:p>
          <a:p>
            <a:pPr marL="129549" indent="-117485">
              <a:spcBef>
                <a:spcPts val="861"/>
              </a:spcBef>
              <a:buAutoNum type="alphaLcPeriod"/>
              <a:tabLst>
                <a:tab pos="130185" algn="l"/>
              </a:tabLst>
            </a:pPr>
            <a:r>
              <a:rPr lang="en-ID" sz="900" dirty="0">
                <a:latin typeface="Trebuchet MS"/>
                <a:cs typeface="Trebuchet MS"/>
              </a:rPr>
              <a:t>Examine characteristics more thoroughly and differentiate personas.: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53534" y="1137056"/>
            <a:ext cx="393192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Expand Description and Variable</a:t>
            </a:r>
          </a:p>
        </p:txBody>
      </p:sp>
      <p:sp>
        <p:nvSpPr>
          <p:cNvPr id="18" name="object 18"/>
          <p:cNvSpPr txBox="1"/>
          <p:nvPr/>
        </p:nvSpPr>
        <p:spPr>
          <a:xfrm>
            <a:off x="1123950" y="2305357"/>
            <a:ext cx="176847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FEELING...</a:t>
            </a:r>
          </a:p>
        </p:txBody>
      </p:sp>
      <p:sp>
        <p:nvSpPr>
          <p:cNvPr id="19" name="object 19"/>
          <p:cNvSpPr txBox="1"/>
          <p:nvPr/>
        </p:nvSpPr>
        <p:spPr>
          <a:xfrm>
            <a:off x="1123950" y="3752393"/>
            <a:ext cx="196659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GOTING TO...</a:t>
            </a:r>
          </a:p>
        </p:txBody>
      </p:sp>
      <p:sp>
        <p:nvSpPr>
          <p:cNvPr id="20" name="object 20"/>
          <p:cNvSpPr txBox="1"/>
          <p:nvPr/>
        </p:nvSpPr>
        <p:spPr>
          <a:xfrm>
            <a:off x="1114107" y="5188570"/>
            <a:ext cx="297624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LOOKING FORWARD TO...</a:t>
            </a:r>
          </a:p>
        </p:txBody>
      </p:sp>
      <p:sp>
        <p:nvSpPr>
          <p:cNvPr id="21" name="object 21"/>
          <p:cNvSpPr txBox="1"/>
          <p:nvPr/>
        </p:nvSpPr>
        <p:spPr>
          <a:xfrm>
            <a:off x="1135744" y="6627003"/>
            <a:ext cx="1993899"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MY AFFIRMATION TODAY</a:t>
            </a:r>
          </a:p>
        </p:txBody>
      </p:sp>
      <p:grpSp>
        <p:nvGrpSpPr>
          <p:cNvPr id="22" name="object 22"/>
          <p:cNvGrpSpPr/>
          <p:nvPr/>
        </p:nvGrpSpPr>
        <p:grpSpPr>
          <a:xfrm>
            <a:off x="8055121" y="925527"/>
            <a:ext cx="1014094" cy="532130"/>
            <a:chOff x="5981679" y="1532663"/>
            <a:chExt cx="1014094" cy="532130"/>
          </a:xfrm>
        </p:grpSpPr>
        <p:sp>
          <p:nvSpPr>
            <p:cNvPr id="23" name="object 23"/>
            <p:cNvSpPr/>
            <p:nvPr/>
          </p:nvSpPr>
          <p:spPr>
            <a:xfrm>
              <a:off x="6163510" y="17144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latin typeface="Brush Script MT" panose="03060802040406070304" pitchFamily="66" charset="-122"/>
                  <a:ea typeface="Brush Script MT" panose="03060802040406070304" pitchFamily="66" charset="-122"/>
                  <a:cs typeface="Brush Script MT" panose="03060802040406070304" pitchFamily="66" charset="-122"/>
                </a:rPr>
                <a:t>4</a:t>
              </a:r>
              <a:endParaRPr sz="2000" dirty="0">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24" name="object 24"/>
            <p:cNvSpPr/>
            <p:nvPr/>
          </p:nvSpPr>
          <p:spPr>
            <a:xfrm>
              <a:off x="5981679" y="153266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latin typeface="Brush Script MT" panose="03060802040406070304" pitchFamily="66" charset="-122"/>
                <a:ea typeface="Brush Script MT" panose="03060802040406070304" pitchFamily="66" charset="-122"/>
                <a:cs typeface="Brush Script MT" panose="03060802040406070304" pitchFamily="66" charset="-122"/>
              </a:endParaRPr>
            </a:p>
          </p:txBody>
        </p:sp>
        <p:pic>
          <p:nvPicPr>
            <p:cNvPr id="25" name="object 25"/>
            <p:cNvPicPr/>
            <p:nvPr/>
          </p:nvPicPr>
          <p:blipFill>
            <a:blip r:embed="rId2" cstate="print"/>
            <a:stretch>
              <a:fillRect/>
            </a:stretch>
          </p:blipFill>
          <p:spPr>
            <a:xfrm>
              <a:off x="6144557" y="1623150"/>
              <a:ext cx="108584" cy="165592"/>
            </a:xfrm>
            <a:prstGeom prst="rect">
              <a:avLst/>
            </a:prstGeom>
          </p:spPr>
        </p:pic>
      </p:grpSp>
      <p:sp>
        <p:nvSpPr>
          <p:cNvPr id="28" name="TextBox 27">
            <a:extLst>
              <a:ext uri="{FF2B5EF4-FFF2-40B4-BE49-F238E27FC236}">
                <a16:creationId xmlns:a16="http://schemas.microsoft.com/office/drawing/2014/main" id="{B66B35D6-15E6-F1F2-4FF6-5D97923BBB5E}"/>
              </a:ext>
            </a:extLst>
          </p:cNvPr>
          <p:cNvSpPr txBox="1"/>
          <p:nvPr/>
        </p:nvSpPr>
        <p:spPr>
          <a:xfrm>
            <a:off x="1143000" y="2511698"/>
            <a:ext cx="7914862" cy="369332"/>
          </a:xfrm>
          <a:prstGeom prst="rect">
            <a:avLst/>
          </a:prstGeom>
          <a:noFill/>
          <a:ln>
            <a:solidFill>
              <a:schemeClr val="tx1"/>
            </a:solidFill>
          </a:ln>
        </p:spPr>
        <p:txBody>
          <a:bodyPr wrap="square" rtlCol="0">
            <a:spAutoFit/>
          </a:bodyPr>
          <a:lstStyle/>
          <a:p>
            <a:r>
              <a:rPr lang="en-ID" dirty="0"/>
              <a:t>More Spirit</a:t>
            </a:r>
            <a:endParaRPr lang="en-US" dirty="0"/>
          </a:p>
        </p:txBody>
      </p:sp>
      <p:sp>
        <p:nvSpPr>
          <p:cNvPr id="8" name="Slide Number Placeholder 7">
            <a:extLst>
              <a:ext uri="{FF2B5EF4-FFF2-40B4-BE49-F238E27FC236}">
                <a16:creationId xmlns:a16="http://schemas.microsoft.com/office/drawing/2014/main" id="{47B9C1A5-8FD8-D9CF-A822-A82B4B5AF3E4}"/>
              </a:ext>
            </a:extLst>
          </p:cNvPr>
          <p:cNvSpPr>
            <a:spLocks noGrp="1"/>
          </p:cNvSpPr>
          <p:nvPr>
            <p:ph type="sldNum" sz="quarter" idx="7"/>
          </p:nvPr>
        </p:nvSpPr>
        <p:spPr>
          <a:xfrm>
            <a:off x="4122925"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35</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2" name="TextBox 1">
            <a:extLst>
              <a:ext uri="{FF2B5EF4-FFF2-40B4-BE49-F238E27FC236}">
                <a16:creationId xmlns:a16="http://schemas.microsoft.com/office/drawing/2014/main" id="{8D7C3D1E-3C2D-8BE9-0D87-2B8CA0495C18}"/>
              </a:ext>
            </a:extLst>
          </p:cNvPr>
          <p:cNvSpPr txBox="1"/>
          <p:nvPr/>
        </p:nvSpPr>
        <p:spPr>
          <a:xfrm>
            <a:off x="1123950" y="3975045"/>
            <a:ext cx="7943850" cy="369332"/>
          </a:xfrm>
          <a:prstGeom prst="rect">
            <a:avLst/>
          </a:prstGeom>
          <a:noFill/>
          <a:ln>
            <a:solidFill>
              <a:schemeClr val="tx1"/>
            </a:solidFill>
          </a:ln>
        </p:spPr>
        <p:txBody>
          <a:bodyPr wrap="square" rtlCol="0">
            <a:spAutoFit/>
          </a:bodyPr>
          <a:lstStyle/>
          <a:p>
            <a:r>
              <a:rPr lang="en-ID" dirty="0"/>
              <a:t>Prepare Your Needs</a:t>
            </a:r>
            <a:endParaRPr lang="en-US" dirty="0"/>
          </a:p>
        </p:txBody>
      </p:sp>
      <p:sp>
        <p:nvSpPr>
          <p:cNvPr id="5" name="TextBox 4">
            <a:extLst>
              <a:ext uri="{FF2B5EF4-FFF2-40B4-BE49-F238E27FC236}">
                <a16:creationId xmlns:a16="http://schemas.microsoft.com/office/drawing/2014/main" id="{AD67C359-8086-E34D-57D3-0B28B72A620D}"/>
              </a:ext>
            </a:extLst>
          </p:cNvPr>
          <p:cNvSpPr txBox="1"/>
          <p:nvPr/>
        </p:nvSpPr>
        <p:spPr>
          <a:xfrm>
            <a:off x="1142587" y="5399833"/>
            <a:ext cx="7943850" cy="369332"/>
          </a:xfrm>
          <a:prstGeom prst="rect">
            <a:avLst/>
          </a:prstGeom>
          <a:noFill/>
          <a:ln>
            <a:solidFill>
              <a:schemeClr val="tx1"/>
            </a:solidFill>
          </a:ln>
        </p:spPr>
        <p:txBody>
          <a:bodyPr wrap="square" rtlCol="0">
            <a:spAutoFit/>
          </a:bodyPr>
          <a:lstStyle/>
          <a:p>
            <a:r>
              <a:rPr lang="en-US" dirty="0"/>
              <a:t>Today and afterward I will read a lot of journals</a:t>
            </a:r>
          </a:p>
        </p:txBody>
      </p:sp>
      <p:sp>
        <p:nvSpPr>
          <p:cNvPr id="6" name="TextBox 5">
            <a:extLst>
              <a:ext uri="{FF2B5EF4-FFF2-40B4-BE49-F238E27FC236}">
                <a16:creationId xmlns:a16="http://schemas.microsoft.com/office/drawing/2014/main" id="{E24C0890-CEE4-44D5-6C77-B6A52EBF8B4A}"/>
              </a:ext>
            </a:extLst>
          </p:cNvPr>
          <p:cNvSpPr txBox="1"/>
          <p:nvPr/>
        </p:nvSpPr>
        <p:spPr>
          <a:xfrm>
            <a:off x="1161224" y="6824621"/>
            <a:ext cx="7943850" cy="646331"/>
          </a:xfrm>
          <a:prstGeom prst="rect">
            <a:avLst/>
          </a:prstGeom>
          <a:noFill/>
          <a:ln>
            <a:solidFill>
              <a:schemeClr val="tx1"/>
            </a:solidFill>
          </a:ln>
        </p:spPr>
        <p:txBody>
          <a:bodyPr wrap="square" rtlCol="0">
            <a:spAutoFit/>
          </a:bodyPr>
          <a:lstStyle/>
          <a:p>
            <a:r>
              <a:rPr lang="en-US" dirty="0"/>
              <a:t>Pursue the future as if you still have 1000 years to live and worship as if you have only 1 day left to live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3710" y="1158652"/>
            <a:ext cx="1707686"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Persona</a:t>
            </a:r>
          </a:p>
        </p:txBody>
      </p:sp>
      <p:sp>
        <p:nvSpPr>
          <p:cNvPr id="5" name="object 5"/>
          <p:cNvSpPr txBox="1"/>
          <p:nvPr/>
        </p:nvSpPr>
        <p:spPr>
          <a:xfrm>
            <a:off x="1138959" y="2264242"/>
            <a:ext cx="2518641" cy="13927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Persona name:</a:t>
            </a:r>
            <a:r>
              <a:rPr lang="en-US" sz="801" b="1" dirty="0">
                <a:latin typeface="Tahoma"/>
                <a:cs typeface="Tahoma"/>
              </a:rPr>
              <a:t> </a:t>
            </a:r>
            <a:r>
              <a:rPr lang="en-US" sz="801" b="1" dirty="0" err="1">
                <a:latin typeface="Tahoma"/>
                <a:cs typeface="Tahoma"/>
              </a:rPr>
              <a:t>Meylinda</a:t>
            </a:r>
            <a:endParaRPr sz="801" dirty="0">
              <a:latin typeface="Tahoma"/>
              <a:cs typeface="Tahoma"/>
            </a:endParaRPr>
          </a:p>
        </p:txBody>
      </p:sp>
      <p:sp>
        <p:nvSpPr>
          <p:cNvPr id="6" name="object 6"/>
          <p:cNvSpPr txBox="1"/>
          <p:nvPr/>
        </p:nvSpPr>
        <p:spPr>
          <a:xfrm>
            <a:off x="1138959" y="2667000"/>
            <a:ext cx="2518641" cy="13927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Age:</a:t>
            </a:r>
            <a:r>
              <a:rPr lang="en-US" sz="801" b="1" dirty="0">
                <a:latin typeface="Tahoma"/>
                <a:cs typeface="Tahoma"/>
              </a:rPr>
              <a:t> 28</a:t>
            </a:r>
            <a:endParaRPr sz="801" dirty="0">
              <a:latin typeface="Tahoma"/>
              <a:cs typeface="Tahoma"/>
            </a:endParaRPr>
          </a:p>
        </p:txBody>
      </p:sp>
      <p:sp>
        <p:nvSpPr>
          <p:cNvPr id="7" name="object 7"/>
          <p:cNvSpPr txBox="1"/>
          <p:nvPr/>
        </p:nvSpPr>
        <p:spPr>
          <a:xfrm>
            <a:off x="6078507" y="2592458"/>
            <a:ext cx="1389091" cy="139270"/>
          </a:xfrm>
          <a:prstGeom prst="rect">
            <a:avLst/>
          </a:prstGeom>
        </p:spPr>
        <p:txBody>
          <a:bodyPr vert="horz" wrap="square" lIns="0" tIns="15876" rIns="0" bIns="0" rtlCol="0">
            <a:spAutoFit/>
          </a:bodyPr>
          <a:lstStyle/>
          <a:p>
            <a:pPr marL="12701">
              <a:spcBef>
                <a:spcPts val="125"/>
              </a:spcBef>
            </a:pPr>
            <a:r>
              <a:rPr sz="801" b="1" dirty="0">
                <a:latin typeface="Tahoma"/>
                <a:cs typeface="Tahoma"/>
              </a:rPr>
              <a:t>Profession:</a:t>
            </a:r>
            <a:r>
              <a:rPr lang="en-US" sz="801" b="1" dirty="0">
                <a:latin typeface="Tahoma"/>
                <a:cs typeface="Tahoma"/>
              </a:rPr>
              <a:t> Notary Public</a:t>
            </a:r>
            <a:endParaRPr sz="801" dirty="0">
              <a:latin typeface="Tahoma"/>
              <a:cs typeface="Tahoma"/>
            </a:endParaRPr>
          </a:p>
        </p:txBody>
      </p:sp>
      <p:sp>
        <p:nvSpPr>
          <p:cNvPr id="8" name="object 8"/>
          <p:cNvSpPr txBox="1"/>
          <p:nvPr/>
        </p:nvSpPr>
        <p:spPr>
          <a:xfrm>
            <a:off x="1138960" y="2902819"/>
            <a:ext cx="2518640" cy="275333"/>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User quote:</a:t>
            </a:r>
            <a:endParaRPr lang="en-US" sz="801" b="1" dirty="0">
              <a:latin typeface="Tahoma"/>
              <a:cs typeface="Tahoma"/>
            </a:endParaRPr>
          </a:p>
          <a:p>
            <a:pPr marL="12701">
              <a:spcBef>
                <a:spcPts val="125"/>
              </a:spcBef>
            </a:pPr>
            <a:r>
              <a:rPr lang="en-US" sz="800" dirty="0"/>
              <a:t>continue to be ambitious with the spirit of 45 </a:t>
            </a:r>
            <a:endParaRPr sz="801" dirty="0">
              <a:latin typeface="Tahoma"/>
              <a:cs typeface="Tahoma"/>
            </a:endParaRPr>
          </a:p>
        </p:txBody>
      </p:sp>
      <p:sp>
        <p:nvSpPr>
          <p:cNvPr id="9" name="object 9"/>
          <p:cNvSpPr txBox="1"/>
          <p:nvPr/>
        </p:nvSpPr>
        <p:spPr>
          <a:xfrm>
            <a:off x="6091769" y="2930510"/>
            <a:ext cx="2442631" cy="657873"/>
          </a:xfrm>
          <a:prstGeom prst="rect">
            <a:avLst/>
          </a:prstGeom>
        </p:spPr>
        <p:txBody>
          <a:bodyPr vert="horz" wrap="square" lIns="0" tIns="15876" rIns="0" bIns="0" rtlCol="0">
            <a:spAutoFit/>
          </a:bodyPr>
          <a:lstStyle/>
          <a:p>
            <a:pPr marL="12701">
              <a:spcBef>
                <a:spcPts val="125"/>
              </a:spcBef>
            </a:pPr>
            <a:r>
              <a:rPr sz="801" b="1" dirty="0">
                <a:latin typeface="Tahoma"/>
                <a:cs typeface="Tahoma"/>
              </a:rPr>
              <a:t>Personality traits/ </a:t>
            </a:r>
            <a:r>
              <a:rPr sz="801" b="1" dirty="0" err="1">
                <a:latin typeface="Tahoma"/>
                <a:cs typeface="Tahoma"/>
              </a:rPr>
              <a:t>behaviour</a:t>
            </a:r>
            <a:r>
              <a:rPr sz="801" b="1" dirty="0">
                <a:latin typeface="Tahoma"/>
                <a:cs typeface="Tahoma"/>
              </a:rPr>
              <a:t>:</a:t>
            </a:r>
            <a:r>
              <a:rPr lang="en-US" sz="801" b="1" dirty="0">
                <a:latin typeface="Tahoma"/>
                <a:cs typeface="Tahoma"/>
              </a:rPr>
              <a:t> People who need personal help in making their personal home </a:t>
            </a:r>
          </a:p>
          <a:p>
            <a:pPr marL="12701">
              <a:spcBef>
                <a:spcPts val="125"/>
              </a:spcBef>
            </a:pPr>
            <a:r>
              <a:rPr lang="en-US" sz="801" b="1" dirty="0">
                <a:latin typeface="Tahoma"/>
                <a:cs typeface="Tahoma"/>
              </a:rPr>
              <a:t>project but have difficulty finding the services of a builder.</a:t>
            </a:r>
          </a:p>
          <a:p>
            <a:pPr marL="12701">
              <a:spcBef>
                <a:spcPts val="125"/>
              </a:spcBef>
            </a:pPr>
            <a:endParaRPr sz="801" dirty="0">
              <a:latin typeface="Tahoma"/>
              <a:cs typeface="Tahoma"/>
            </a:endParaRPr>
          </a:p>
        </p:txBody>
      </p:sp>
      <p:sp>
        <p:nvSpPr>
          <p:cNvPr id="10" name="object 10"/>
          <p:cNvSpPr txBox="1"/>
          <p:nvPr/>
        </p:nvSpPr>
        <p:spPr>
          <a:xfrm>
            <a:off x="6078508" y="2239620"/>
            <a:ext cx="1389091" cy="139270"/>
          </a:xfrm>
          <a:prstGeom prst="rect">
            <a:avLst/>
          </a:prstGeom>
        </p:spPr>
        <p:txBody>
          <a:bodyPr vert="horz" wrap="square" lIns="0" tIns="15876" rIns="0" bIns="0" rtlCol="0">
            <a:spAutoFit/>
          </a:bodyPr>
          <a:lstStyle/>
          <a:p>
            <a:pPr marL="12701">
              <a:spcBef>
                <a:spcPts val="125"/>
              </a:spcBef>
            </a:pPr>
            <a:r>
              <a:rPr sz="801" b="1" dirty="0">
                <a:latin typeface="Tahoma"/>
                <a:cs typeface="Tahoma"/>
              </a:rPr>
              <a:t>Roles &amp; </a:t>
            </a:r>
            <a:r>
              <a:rPr sz="801" b="1" dirty="0" err="1">
                <a:latin typeface="Tahoma"/>
                <a:cs typeface="Tahoma"/>
              </a:rPr>
              <a:t>tasks:</a:t>
            </a:r>
            <a:r>
              <a:rPr lang="en-US" sz="801" b="1" dirty="0" err="1">
                <a:latin typeface="Tahoma"/>
                <a:cs typeface="Tahoma"/>
              </a:rPr>
              <a:t>User</a:t>
            </a:r>
            <a:r>
              <a:rPr lang="en-US" sz="801" b="1" dirty="0">
                <a:latin typeface="Tahoma"/>
                <a:cs typeface="Tahoma"/>
              </a:rPr>
              <a:t> Apps</a:t>
            </a:r>
            <a:endParaRPr sz="801" dirty="0">
              <a:latin typeface="Tahoma"/>
              <a:cs typeface="Tahoma"/>
            </a:endParaRPr>
          </a:p>
        </p:txBody>
      </p:sp>
      <p:sp>
        <p:nvSpPr>
          <p:cNvPr id="20" name="object 20"/>
          <p:cNvSpPr txBox="1"/>
          <p:nvPr/>
        </p:nvSpPr>
        <p:spPr>
          <a:xfrm>
            <a:off x="1125700" y="3494463"/>
            <a:ext cx="2518640" cy="54000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Lifestyle:</a:t>
            </a:r>
            <a:endParaRPr sz="801" dirty="0">
              <a:latin typeface="Tahoma"/>
              <a:cs typeface="Tahoma"/>
            </a:endParaRPr>
          </a:p>
        </p:txBody>
      </p:sp>
      <p:sp>
        <p:nvSpPr>
          <p:cNvPr id="21" name="object 21"/>
          <p:cNvSpPr txBox="1"/>
          <p:nvPr/>
        </p:nvSpPr>
        <p:spPr>
          <a:xfrm>
            <a:off x="6078509" y="3663965"/>
            <a:ext cx="633730" cy="262509"/>
          </a:xfrm>
          <a:prstGeom prst="rect">
            <a:avLst/>
          </a:prstGeom>
        </p:spPr>
        <p:txBody>
          <a:bodyPr vert="horz" wrap="square" lIns="0" tIns="15876" rIns="0" bIns="0" rtlCol="0">
            <a:spAutoFit/>
          </a:bodyPr>
          <a:lstStyle/>
          <a:p>
            <a:pPr marL="12701">
              <a:spcBef>
                <a:spcPts val="125"/>
              </a:spcBef>
            </a:pPr>
            <a:r>
              <a:rPr sz="801" b="1" dirty="0">
                <a:latin typeface="Tahoma"/>
                <a:cs typeface="Tahoma"/>
              </a:rPr>
              <a:t>Motivation:</a:t>
            </a:r>
            <a:r>
              <a:rPr lang="en-US" sz="801" b="1" dirty="0">
                <a:latin typeface="Tahoma"/>
                <a:cs typeface="Tahoma"/>
              </a:rPr>
              <a:t> Keep Going</a:t>
            </a:r>
            <a:endParaRPr sz="801" dirty="0">
              <a:latin typeface="Tahoma"/>
              <a:cs typeface="Tahoma"/>
            </a:endParaRPr>
          </a:p>
        </p:txBody>
      </p:sp>
      <p:sp>
        <p:nvSpPr>
          <p:cNvPr id="28" name="object 28"/>
          <p:cNvSpPr txBox="1"/>
          <p:nvPr/>
        </p:nvSpPr>
        <p:spPr>
          <a:xfrm>
            <a:off x="1138958" y="4085857"/>
            <a:ext cx="2505382" cy="1363836"/>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Skill &amp; Knowledge:</a:t>
            </a:r>
            <a:endParaRPr lang="en-US" sz="801" b="1" dirty="0">
              <a:latin typeface="Tahoma"/>
              <a:cs typeface="Tahoma"/>
            </a:endParaRPr>
          </a:p>
          <a:p>
            <a:pPr marL="241301" indent="-228600">
              <a:spcBef>
                <a:spcPts val="125"/>
              </a:spcBef>
              <a:buAutoNum type="arabicPeriod"/>
            </a:pPr>
            <a:r>
              <a:rPr lang="en-US" sz="801" dirty="0">
                <a:latin typeface="Tahoma"/>
                <a:cs typeface="Tahoma"/>
              </a:rPr>
              <a:t>Novice (browsing, email)</a:t>
            </a:r>
          </a:p>
          <a:p>
            <a:pPr marL="241301" indent="-228600">
              <a:spcBef>
                <a:spcPts val="125"/>
              </a:spcBef>
              <a:buAutoNum type="arabicPeriod"/>
            </a:pPr>
            <a:r>
              <a:rPr lang="en-US" sz="801" dirty="0">
                <a:latin typeface="Tahoma"/>
                <a:cs typeface="Tahoma"/>
              </a:rPr>
              <a:t>Intermediate (social media)</a:t>
            </a:r>
          </a:p>
          <a:p>
            <a:pPr marL="241301" indent="-228600">
              <a:spcBef>
                <a:spcPts val="125"/>
              </a:spcBef>
              <a:buAutoNum type="arabicPeriod"/>
            </a:pPr>
            <a:r>
              <a:rPr lang="en-US" sz="801" dirty="0">
                <a:latin typeface="Tahoma"/>
                <a:cs typeface="Tahoma"/>
              </a:rPr>
              <a:t>Proficient (manage website)</a:t>
            </a:r>
          </a:p>
          <a:p>
            <a:pPr marL="241301" indent="-228600">
              <a:spcBef>
                <a:spcPts val="125"/>
              </a:spcBef>
              <a:buAutoNum type="arabicPeriod"/>
            </a:pPr>
            <a:r>
              <a:rPr lang="en-US" sz="801" dirty="0">
                <a:latin typeface="Tahoma"/>
                <a:cs typeface="Tahoma"/>
              </a:rPr>
              <a:t>Expert (programing complex web)</a:t>
            </a:r>
          </a:p>
          <a:p>
            <a:pPr marL="241301" indent="-228600">
              <a:spcBef>
                <a:spcPts val="125"/>
              </a:spcBef>
              <a:buAutoNum type="arabicPeriod"/>
            </a:pPr>
            <a:r>
              <a:rPr lang="en-US" sz="801" dirty="0">
                <a:latin typeface="Tahoma"/>
                <a:cs typeface="Tahoma"/>
              </a:rPr>
              <a:t>Authority (publish influential research)</a:t>
            </a:r>
          </a:p>
          <a:p>
            <a:pPr marL="12701">
              <a:spcBef>
                <a:spcPts val="125"/>
              </a:spcBef>
            </a:pPr>
            <a:endParaRPr lang="en-US" sz="801" dirty="0">
              <a:latin typeface="Tahoma"/>
              <a:cs typeface="Tahoma"/>
            </a:endParaRPr>
          </a:p>
          <a:p>
            <a:pPr marL="12701">
              <a:spcBef>
                <a:spcPts val="125"/>
              </a:spcBef>
            </a:pPr>
            <a:r>
              <a:rPr lang="en-US" sz="801" b="1" dirty="0">
                <a:latin typeface="Tahoma"/>
                <a:cs typeface="Tahoma"/>
              </a:rPr>
              <a:t>Other Skill &amp; </a:t>
            </a:r>
            <a:r>
              <a:rPr lang="en-ID" sz="801" b="1" dirty="0">
                <a:latin typeface="Tahoma"/>
                <a:cs typeface="Tahoma"/>
              </a:rPr>
              <a:t>Knowledge:</a:t>
            </a:r>
            <a:endParaRPr lang="en-US" sz="801" dirty="0">
              <a:latin typeface="Tahoma"/>
              <a:cs typeface="Tahoma"/>
            </a:endParaRPr>
          </a:p>
          <a:p>
            <a:pPr marL="241301" indent="-228600">
              <a:spcBef>
                <a:spcPts val="125"/>
              </a:spcBef>
              <a:buAutoNum type="arabicPeriod"/>
            </a:pPr>
            <a:r>
              <a:rPr lang="en-US" sz="801" dirty="0">
                <a:latin typeface="Tahoma"/>
                <a:cs typeface="Tahoma"/>
              </a:rPr>
              <a:t> </a:t>
            </a:r>
          </a:p>
          <a:p>
            <a:pPr marL="241301" indent="-228600">
              <a:spcBef>
                <a:spcPts val="125"/>
              </a:spcBef>
              <a:buAutoNum type="arabicPeriod"/>
            </a:pPr>
            <a:r>
              <a:rPr lang="en-US" sz="801" dirty="0">
                <a:latin typeface="Tahoma"/>
                <a:cs typeface="Tahoma"/>
              </a:rPr>
              <a:t> </a:t>
            </a:r>
          </a:p>
        </p:txBody>
      </p:sp>
      <p:sp>
        <p:nvSpPr>
          <p:cNvPr id="29" name="object 29"/>
          <p:cNvSpPr txBox="1"/>
          <p:nvPr/>
        </p:nvSpPr>
        <p:spPr>
          <a:xfrm>
            <a:off x="6091769" y="4317641"/>
            <a:ext cx="2684491" cy="955647"/>
          </a:xfrm>
          <a:prstGeom prst="rect">
            <a:avLst/>
          </a:prstGeom>
        </p:spPr>
        <p:txBody>
          <a:bodyPr vert="horz" wrap="square" lIns="0" tIns="15876" rIns="0" bIns="0" rtlCol="0">
            <a:spAutoFit/>
          </a:bodyPr>
          <a:lstStyle/>
          <a:p>
            <a:pPr marL="12701">
              <a:spcBef>
                <a:spcPts val="125"/>
              </a:spcBef>
            </a:pPr>
            <a:r>
              <a:rPr sz="801" b="1" dirty="0">
                <a:latin typeface="Tahoma"/>
                <a:cs typeface="Tahoma"/>
              </a:rPr>
              <a:t>Segment:</a:t>
            </a:r>
            <a:r>
              <a:rPr lang="en-US" sz="801" b="1" dirty="0">
                <a:latin typeface="Tahoma"/>
                <a:cs typeface="Tahoma"/>
              </a:rPr>
              <a:t> </a:t>
            </a:r>
          </a:p>
          <a:p>
            <a:pPr marL="12701">
              <a:spcBef>
                <a:spcPts val="125"/>
              </a:spcBef>
            </a:pPr>
            <a:r>
              <a:rPr lang="en-US" sz="801" b="1" dirty="0">
                <a:latin typeface="Tahoma"/>
                <a:cs typeface="Tahoma"/>
              </a:rPr>
              <a:t>Want to order construction services</a:t>
            </a:r>
          </a:p>
          <a:p>
            <a:pPr marL="12701">
              <a:spcBef>
                <a:spcPts val="125"/>
              </a:spcBef>
            </a:pPr>
            <a:endParaRPr lang="en-US" sz="801" b="1" dirty="0">
              <a:latin typeface="Tahoma"/>
              <a:cs typeface="Tahoma"/>
            </a:endParaRPr>
          </a:p>
          <a:p>
            <a:pPr marL="12701">
              <a:spcBef>
                <a:spcPts val="125"/>
              </a:spcBef>
            </a:pPr>
            <a:r>
              <a:rPr lang="en-US" sz="801" b="1" dirty="0">
                <a:latin typeface="Tahoma"/>
                <a:cs typeface="Tahoma"/>
              </a:rPr>
              <a:t>also easy to adjust to needs</a:t>
            </a:r>
          </a:p>
          <a:p>
            <a:pPr marL="12701">
              <a:spcBef>
                <a:spcPts val="125"/>
              </a:spcBef>
            </a:pPr>
            <a:endParaRPr lang="en-US" sz="801" b="1" dirty="0">
              <a:latin typeface="Tahoma"/>
              <a:cs typeface="Tahoma"/>
            </a:endParaRPr>
          </a:p>
          <a:p>
            <a:pPr marL="12701">
              <a:spcBef>
                <a:spcPts val="125"/>
              </a:spcBef>
            </a:pPr>
            <a:r>
              <a:rPr lang="en-US" sz="801" b="1" dirty="0">
                <a:latin typeface="Tahoma"/>
                <a:cs typeface="Tahoma"/>
              </a:rPr>
              <a:t>what he wanted</a:t>
            </a:r>
          </a:p>
          <a:p>
            <a:pPr marL="12701">
              <a:spcBef>
                <a:spcPts val="125"/>
              </a:spcBef>
            </a:pPr>
            <a:endParaRPr sz="801" dirty="0">
              <a:latin typeface="Tahoma"/>
              <a:cs typeface="Tahoma"/>
            </a:endParaRPr>
          </a:p>
        </p:txBody>
      </p:sp>
      <p:sp>
        <p:nvSpPr>
          <p:cNvPr id="34" name="object 34"/>
          <p:cNvSpPr/>
          <p:nvPr/>
        </p:nvSpPr>
        <p:spPr>
          <a:xfrm>
            <a:off x="6095978" y="4672045"/>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35" name="object 35"/>
          <p:cNvSpPr/>
          <p:nvPr/>
        </p:nvSpPr>
        <p:spPr>
          <a:xfrm>
            <a:off x="6095978" y="4895121"/>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36" name="object 36"/>
          <p:cNvSpPr/>
          <p:nvPr/>
        </p:nvSpPr>
        <p:spPr>
          <a:xfrm>
            <a:off x="6082717" y="5109422"/>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44" name="object 44"/>
          <p:cNvSpPr/>
          <p:nvPr/>
        </p:nvSpPr>
        <p:spPr>
          <a:xfrm>
            <a:off x="6095978" y="5309191"/>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45" name="object 45"/>
          <p:cNvSpPr txBox="1"/>
          <p:nvPr/>
        </p:nvSpPr>
        <p:spPr>
          <a:xfrm>
            <a:off x="1143000" y="5613009"/>
            <a:ext cx="7924800" cy="3240000"/>
          </a:xfrm>
          <a:prstGeom prst="rect">
            <a:avLst/>
          </a:prstGeom>
          <a:ln w="22985">
            <a:solidFill>
              <a:srgbClr val="5E5D61"/>
            </a:solidFill>
          </a:ln>
        </p:spPr>
        <p:txBody>
          <a:bodyPr vert="horz" wrap="square" lIns="0" tIns="86359" rIns="0" bIns="0" rtlCol="0">
            <a:spAutoFit/>
          </a:bodyPr>
          <a:lstStyle/>
          <a:p>
            <a:pPr marL="88906">
              <a:spcBef>
                <a:spcPts val="680"/>
              </a:spcBef>
            </a:pPr>
            <a:r>
              <a:rPr sz="801" b="1" dirty="0">
                <a:latin typeface="Tahoma"/>
                <a:cs typeface="Tahoma"/>
              </a:rPr>
              <a:t>Sketch persona:</a:t>
            </a:r>
            <a:endParaRPr sz="801" dirty="0">
              <a:latin typeface="Tahoma"/>
              <a:cs typeface="Tahoma"/>
            </a:endParaRPr>
          </a:p>
        </p:txBody>
      </p:sp>
      <p:grpSp>
        <p:nvGrpSpPr>
          <p:cNvPr id="46" name="object 46"/>
          <p:cNvGrpSpPr/>
          <p:nvPr/>
        </p:nvGrpSpPr>
        <p:grpSpPr>
          <a:xfrm>
            <a:off x="8060108" y="915670"/>
            <a:ext cx="1014094" cy="532130"/>
            <a:chOff x="5981679" y="968942"/>
            <a:chExt cx="1014094" cy="532130"/>
          </a:xfrm>
        </p:grpSpPr>
        <p:sp>
          <p:nvSpPr>
            <p:cNvPr id="47" name="object 47"/>
            <p:cNvSpPr/>
            <p:nvPr/>
          </p:nvSpPr>
          <p:spPr>
            <a:xfrm>
              <a:off x="6163510" y="115077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t>16</a:t>
              </a:r>
              <a:endParaRPr sz="2000" dirty="0"/>
            </a:p>
          </p:txBody>
        </p:sp>
        <p:sp>
          <p:nvSpPr>
            <p:cNvPr id="48" name="object 48"/>
            <p:cNvSpPr/>
            <p:nvPr/>
          </p:nvSpPr>
          <p:spPr>
            <a:xfrm>
              <a:off x="5981679" y="96894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9" name="object 49"/>
            <p:cNvPicPr/>
            <p:nvPr/>
          </p:nvPicPr>
          <p:blipFill>
            <a:blip r:embed="rId2" cstate="print"/>
            <a:stretch>
              <a:fillRect/>
            </a:stretch>
          </p:blipFill>
          <p:spPr>
            <a:xfrm>
              <a:off x="6144557" y="1059430"/>
              <a:ext cx="108584" cy="165592"/>
            </a:xfrm>
            <a:prstGeom prst="rect">
              <a:avLst/>
            </a:prstGeom>
          </p:spPr>
        </p:pic>
      </p:grpSp>
      <p:sp>
        <p:nvSpPr>
          <p:cNvPr id="57" name="Slide Number Placeholder 56">
            <a:extLst>
              <a:ext uri="{FF2B5EF4-FFF2-40B4-BE49-F238E27FC236}">
                <a16:creationId xmlns:a16="http://schemas.microsoft.com/office/drawing/2014/main" id="{36E7AFA2-00C5-C76F-C303-6EAADD8870F9}"/>
              </a:ext>
            </a:extLst>
          </p:cNvPr>
          <p:cNvSpPr>
            <a:spLocks noGrp="1"/>
          </p:cNvSpPr>
          <p:nvPr>
            <p:ph type="sldNum" sz="quarter" idx="7"/>
          </p:nvPr>
        </p:nvSpPr>
        <p:spPr>
          <a:xfrm>
            <a:off x="4111345" y="928831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pic>
        <p:nvPicPr>
          <p:cNvPr id="12" name="Picture 11">
            <a:extLst>
              <a:ext uri="{FF2B5EF4-FFF2-40B4-BE49-F238E27FC236}">
                <a16:creationId xmlns:a16="http://schemas.microsoft.com/office/drawing/2014/main" id="{7B53172B-C698-8520-473D-5BAAF941C47C}"/>
              </a:ext>
            </a:extLst>
          </p:cNvPr>
          <p:cNvPicPr>
            <a:picLocks noChangeAspect="1"/>
          </p:cNvPicPr>
          <p:nvPr/>
        </p:nvPicPr>
        <p:blipFill>
          <a:blip r:embed="rId3"/>
          <a:stretch>
            <a:fillRect/>
          </a:stretch>
        </p:blipFill>
        <p:spPr>
          <a:xfrm>
            <a:off x="3303917" y="5907200"/>
            <a:ext cx="2903269" cy="24865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4"/>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4"/>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p:nvPr/>
        </p:nvSpPr>
        <p:spPr>
          <a:xfrm>
            <a:off x="1326493" y="2644581"/>
            <a:ext cx="5504179" cy="4260140"/>
          </a:xfrm>
          <a:prstGeom prst="rect">
            <a:avLst/>
          </a:prstGeom>
        </p:spPr>
        <p:txBody>
          <a:bodyPr vert="horz" wrap="square" lIns="0" tIns="134619" rIns="0" bIns="0" rtlCol="0">
            <a:spAutoFit/>
          </a:bodyPr>
          <a:lstStyle/>
          <a:p>
            <a:pPr marL="12701" marR="5081">
              <a:lnSpc>
                <a:spcPts val="4801"/>
              </a:lnSpc>
              <a:spcBef>
                <a:spcPts val="1059"/>
              </a:spcBef>
            </a:pPr>
            <a:r>
              <a:rPr sz="4801" spc="70" dirty="0">
                <a:latin typeface="Tahoma"/>
                <a:cs typeface="Tahoma"/>
              </a:rPr>
              <a:t>To </a:t>
            </a:r>
            <a:r>
              <a:rPr sz="4801" spc="145" dirty="0">
                <a:latin typeface="Tahoma"/>
                <a:cs typeface="Tahoma"/>
              </a:rPr>
              <a:t>create </a:t>
            </a:r>
            <a:r>
              <a:rPr sz="4801" spc="149" dirty="0">
                <a:latin typeface="Tahoma"/>
                <a:cs typeface="Tahoma"/>
              </a:rPr>
              <a:t>a </a:t>
            </a:r>
            <a:r>
              <a:rPr sz="4801" spc="155" dirty="0">
                <a:latin typeface="Tahoma"/>
                <a:cs typeface="Tahoma"/>
              </a:rPr>
              <a:t> </a:t>
            </a:r>
            <a:r>
              <a:rPr sz="4801" spc="249" dirty="0">
                <a:latin typeface="Tahoma"/>
                <a:cs typeface="Tahoma"/>
              </a:rPr>
              <a:t>memorable</a:t>
            </a:r>
            <a:r>
              <a:rPr sz="4801" spc="-306" dirty="0">
                <a:latin typeface="Tahoma"/>
                <a:cs typeface="Tahoma"/>
              </a:rPr>
              <a:t> </a:t>
            </a:r>
            <a:r>
              <a:rPr sz="4801" spc="94" dirty="0">
                <a:latin typeface="Tahoma"/>
                <a:cs typeface="Tahoma"/>
              </a:rPr>
              <a:t>design, </a:t>
            </a:r>
            <a:r>
              <a:rPr sz="4801" spc="-1490" dirty="0">
                <a:latin typeface="Tahoma"/>
                <a:cs typeface="Tahoma"/>
              </a:rPr>
              <a:t> </a:t>
            </a:r>
            <a:r>
              <a:rPr sz="4801" spc="194" dirty="0">
                <a:latin typeface="Tahoma"/>
                <a:cs typeface="Tahoma"/>
              </a:rPr>
              <a:t>you </a:t>
            </a:r>
            <a:r>
              <a:rPr sz="4801" spc="221" dirty="0">
                <a:latin typeface="Tahoma"/>
                <a:cs typeface="Tahoma"/>
              </a:rPr>
              <a:t>need </a:t>
            </a:r>
            <a:r>
              <a:rPr sz="4801" spc="191" dirty="0">
                <a:latin typeface="Tahoma"/>
                <a:cs typeface="Tahoma"/>
              </a:rPr>
              <a:t>to </a:t>
            </a:r>
            <a:r>
              <a:rPr sz="4801" spc="140" dirty="0">
                <a:latin typeface="Tahoma"/>
                <a:cs typeface="Tahoma"/>
              </a:rPr>
              <a:t>start </a:t>
            </a:r>
            <a:r>
              <a:rPr sz="4801" spc="145" dirty="0">
                <a:latin typeface="Tahoma"/>
                <a:cs typeface="Tahoma"/>
              </a:rPr>
              <a:t> </a:t>
            </a:r>
            <a:r>
              <a:rPr sz="4801" spc="160" dirty="0">
                <a:latin typeface="Tahoma"/>
                <a:cs typeface="Tahoma"/>
              </a:rPr>
              <a:t>with </a:t>
            </a:r>
            <a:r>
              <a:rPr sz="4801" spc="149" dirty="0">
                <a:latin typeface="Tahoma"/>
                <a:cs typeface="Tahoma"/>
              </a:rPr>
              <a:t>a </a:t>
            </a:r>
            <a:r>
              <a:rPr sz="4801" spc="176" dirty="0">
                <a:latin typeface="Tahoma"/>
                <a:cs typeface="Tahoma"/>
              </a:rPr>
              <a:t>thought </a:t>
            </a:r>
            <a:r>
              <a:rPr sz="4801" spc="179" dirty="0">
                <a:latin typeface="Tahoma"/>
                <a:cs typeface="Tahoma"/>
              </a:rPr>
              <a:t> </a:t>
            </a:r>
            <a:r>
              <a:rPr sz="4801" spc="91" dirty="0">
                <a:latin typeface="Tahoma"/>
                <a:cs typeface="Tahoma"/>
              </a:rPr>
              <a:t>that’s</a:t>
            </a:r>
            <a:r>
              <a:rPr sz="4801" spc="-264" dirty="0">
                <a:latin typeface="Tahoma"/>
                <a:cs typeface="Tahoma"/>
              </a:rPr>
              <a:t> </a:t>
            </a:r>
            <a:r>
              <a:rPr sz="4801" spc="210" dirty="0">
                <a:latin typeface="Tahoma"/>
                <a:cs typeface="Tahoma"/>
              </a:rPr>
              <a:t>worth</a:t>
            </a:r>
            <a:endParaRPr sz="4801" dirty="0">
              <a:latin typeface="Tahoma"/>
              <a:cs typeface="Tahoma"/>
            </a:endParaRPr>
          </a:p>
          <a:p>
            <a:pPr marL="12701">
              <a:lnSpc>
                <a:spcPts val="4801"/>
              </a:lnSpc>
            </a:pPr>
            <a:r>
              <a:rPr sz="4801" spc="191" dirty="0">
                <a:latin typeface="Tahoma"/>
                <a:cs typeface="Tahoma"/>
              </a:rPr>
              <a:t>remembering.</a:t>
            </a:r>
            <a:endParaRPr sz="4801" dirty="0">
              <a:latin typeface="Tahoma"/>
              <a:cs typeface="Tahoma"/>
            </a:endParaRPr>
          </a:p>
          <a:p>
            <a:pPr marL="2731972">
              <a:spcBef>
                <a:spcPts val="40"/>
              </a:spcBef>
            </a:pPr>
            <a:r>
              <a:rPr sz="2800" spc="106" dirty="0">
                <a:latin typeface="Tahoma"/>
                <a:cs typeface="Tahoma"/>
              </a:rPr>
              <a:t>Thomas</a:t>
            </a:r>
            <a:r>
              <a:rPr sz="2800" spc="-185" dirty="0">
                <a:latin typeface="Tahoma"/>
                <a:cs typeface="Tahoma"/>
              </a:rPr>
              <a:t> </a:t>
            </a:r>
            <a:r>
              <a:rPr sz="2800" spc="149" dirty="0">
                <a:latin typeface="Tahoma"/>
                <a:cs typeface="Tahoma"/>
              </a:rPr>
              <a:t>Manss</a:t>
            </a:r>
            <a:endParaRPr sz="2800" dirty="0">
              <a:latin typeface="Tahoma"/>
              <a:cs typeface="Tahoma"/>
            </a:endParaRPr>
          </a:p>
        </p:txBody>
      </p:sp>
      <p:sp>
        <p:nvSpPr>
          <p:cNvPr id="12" name="Slide Number Placeholder 11">
            <a:extLst>
              <a:ext uri="{FF2B5EF4-FFF2-40B4-BE49-F238E27FC236}">
                <a16:creationId xmlns:a16="http://schemas.microsoft.com/office/drawing/2014/main" id="{4CB0CBB1-66B7-B9E1-A300-60392555645B}"/>
              </a:ext>
            </a:extLst>
          </p:cNvPr>
          <p:cNvSpPr>
            <a:spLocks noGrp="1"/>
          </p:cNvSpPr>
          <p:nvPr>
            <p:ph type="sldNum" sz="quarter" idx="7"/>
          </p:nvPr>
        </p:nvSpPr>
        <p:spPr>
          <a:xfrm>
            <a:off x="4078582" y="92946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11486" y="3272884"/>
            <a:ext cx="246436" cy="247502"/>
          </a:xfrm>
          <a:prstGeom prst="rect">
            <a:avLst/>
          </a:prstGeom>
        </p:spPr>
      </p:pic>
      <p:sp>
        <p:nvSpPr>
          <p:cNvPr id="3" name="object 3"/>
          <p:cNvSpPr txBox="1"/>
          <p:nvPr/>
        </p:nvSpPr>
        <p:spPr>
          <a:xfrm>
            <a:off x="3670611" y="3270167"/>
            <a:ext cx="12827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1</a:t>
            </a:r>
            <a:endParaRPr sz="1301">
              <a:latin typeface="Verdana"/>
              <a:cs typeface="Verdana"/>
            </a:endParaRPr>
          </a:p>
        </p:txBody>
      </p:sp>
      <p:pic>
        <p:nvPicPr>
          <p:cNvPr id="4" name="object 4"/>
          <p:cNvPicPr/>
          <p:nvPr/>
        </p:nvPicPr>
        <p:blipFill>
          <a:blip r:embed="rId3" cstate="print"/>
          <a:stretch>
            <a:fillRect/>
          </a:stretch>
        </p:blipFill>
        <p:spPr>
          <a:xfrm>
            <a:off x="5977172" y="3272884"/>
            <a:ext cx="246436" cy="247502"/>
          </a:xfrm>
          <a:prstGeom prst="rect">
            <a:avLst/>
          </a:prstGeom>
        </p:spPr>
      </p:pic>
      <p:sp>
        <p:nvSpPr>
          <p:cNvPr id="5" name="object 5"/>
          <p:cNvSpPr txBox="1"/>
          <p:nvPr/>
        </p:nvSpPr>
        <p:spPr>
          <a:xfrm>
            <a:off x="6024802" y="3264943"/>
            <a:ext cx="144146"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2</a:t>
            </a:r>
            <a:endParaRPr sz="1301">
              <a:latin typeface="Verdana"/>
              <a:cs typeface="Verdana"/>
            </a:endParaRPr>
          </a:p>
        </p:txBody>
      </p:sp>
      <p:pic>
        <p:nvPicPr>
          <p:cNvPr id="6" name="object 6"/>
          <p:cNvPicPr/>
          <p:nvPr/>
        </p:nvPicPr>
        <p:blipFill>
          <a:blip r:embed="rId4" cstate="print"/>
          <a:stretch>
            <a:fillRect/>
          </a:stretch>
        </p:blipFill>
        <p:spPr>
          <a:xfrm>
            <a:off x="8130351" y="3275272"/>
            <a:ext cx="246436" cy="247502"/>
          </a:xfrm>
          <a:prstGeom prst="rect">
            <a:avLst/>
          </a:prstGeom>
        </p:spPr>
      </p:pic>
      <p:sp>
        <p:nvSpPr>
          <p:cNvPr id="7" name="object 7"/>
          <p:cNvSpPr txBox="1"/>
          <p:nvPr/>
        </p:nvSpPr>
        <p:spPr>
          <a:xfrm>
            <a:off x="8180113" y="3270167"/>
            <a:ext cx="14732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3</a:t>
            </a:r>
            <a:endParaRPr sz="1301">
              <a:latin typeface="Verdana"/>
              <a:cs typeface="Verdana"/>
            </a:endParaRPr>
          </a:p>
        </p:txBody>
      </p:sp>
      <p:grpSp>
        <p:nvGrpSpPr>
          <p:cNvPr id="8" name="object 8"/>
          <p:cNvGrpSpPr/>
          <p:nvPr/>
        </p:nvGrpSpPr>
        <p:grpSpPr>
          <a:xfrm>
            <a:off x="5175055" y="3888371"/>
            <a:ext cx="4625975" cy="1241426"/>
            <a:chOff x="5098608" y="2494775"/>
            <a:chExt cx="4625975" cy="1241425"/>
          </a:xfrm>
        </p:grpSpPr>
        <p:sp>
          <p:nvSpPr>
            <p:cNvPr id="9" name="object 9"/>
            <p:cNvSpPr/>
            <p:nvPr/>
          </p:nvSpPr>
          <p:spPr>
            <a:xfrm>
              <a:off x="5156530" y="2553245"/>
              <a:ext cx="4558665" cy="1173480"/>
            </a:xfrm>
            <a:custGeom>
              <a:avLst/>
              <a:gdLst/>
              <a:ahLst/>
              <a:cxnLst/>
              <a:rect l="l" t="t" r="r" b="b"/>
              <a:pathLst>
                <a:path w="4558665" h="1173479">
                  <a:moveTo>
                    <a:pt x="4558614" y="0"/>
                  </a:moveTo>
                  <a:lnTo>
                    <a:pt x="4519079" y="0"/>
                  </a:lnTo>
                  <a:lnTo>
                    <a:pt x="4519079" y="1134110"/>
                  </a:lnTo>
                  <a:lnTo>
                    <a:pt x="0" y="1134110"/>
                  </a:lnTo>
                  <a:lnTo>
                    <a:pt x="0" y="1173480"/>
                  </a:lnTo>
                  <a:lnTo>
                    <a:pt x="4558614" y="1173480"/>
                  </a:lnTo>
                  <a:lnTo>
                    <a:pt x="4558614" y="1134110"/>
                  </a:lnTo>
                  <a:lnTo>
                    <a:pt x="4558614" y="0"/>
                  </a:lnTo>
                  <a:close/>
                </a:path>
              </a:pathLst>
            </a:custGeom>
            <a:solidFill>
              <a:srgbClr val="F9C273"/>
            </a:solidFill>
          </p:spPr>
          <p:txBody>
            <a:bodyPr wrap="square" lIns="0" tIns="0" rIns="0" bIns="0" rtlCol="0"/>
            <a:lstStyle/>
            <a:p>
              <a:endParaRPr sz="1154"/>
            </a:p>
          </p:txBody>
        </p:sp>
        <p:sp>
          <p:nvSpPr>
            <p:cNvPr id="10" name="object 10"/>
            <p:cNvSpPr/>
            <p:nvPr/>
          </p:nvSpPr>
          <p:spPr>
            <a:xfrm>
              <a:off x="5098605" y="2494825"/>
              <a:ext cx="4625975" cy="1240790"/>
            </a:xfrm>
            <a:custGeom>
              <a:avLst/>
              <a:gdLst/>
              <a:ahLst/>
              <a:cxnLst/>
              <a:rect l="l" t="t" r="r" b="b"/>
              <a:pathLst>
                <a:path w="4625975" h="1240789">
                  <a:moveTo>
                    <a:pt x="4577004" y="0"/>
                  </a:moveTo>
                  <a:lnTo>
                    <a:pt x="0" y="0"/>
                  </a:lnTo>
                  <a:lnTo>
                    <a:pt x="0" y="4064"/>
                  </a:lnTo>
                  <a:lnTo>
                    <a:pt x="4577004" y="4064"/>
                  </a:lnTo>
                  <a:lnTo>
                    <a:pt x="4577004" y="0"/>
                  </a:lnTo>
                  <a:close/>
                </a:path>
                <a:path w="4625975" h="1240789">
                  <a:moveTo>
                    <a:pt x="4625352" y="48260"/>
                  </a:moveTo>
                  <a:lnTo>
                    <a:pt x="4577004" y="48260"/>
                  </a:lnTo>
                  <a:lnTo>
                    <a:pt x="4577004" y="9194"/>
                  </a:lnTo>
                  <a:lnTo>
                    <a:pt x="4567809" y="9194"/>
                  </a:lnTo>
                  <a:lnTo>
                    <a:pt x="4567809" y="1183551"/>
                  </a:lnTo>
                  <a:lnTo>
                    <a:pt x="4577004" y="1183551"/>
                  </a:lnTo>
                  <a:lnTo>
                    <a:pt x="4577004" y="58420"/>
                  </a:lnTo>
                  <a:lnTo>
                    <a:pt x="4616539" y="58420"/>
                  </a:lnTo>
                  <a:lnTo>
                    <a:pt x="4616539" y="1231900"/>
                  </a:lnTo>
                  <a:lnTo>
                    <a:pt x="57924" y="1231900"/>
                  </a:lnTo>
                  <a:lnTo>
                    <a:pt x="57924" y="1192530"/>
                  </a:lnTo>
                  <a:lnTo>
                    <a:pt x="4577004" y="1192530"/>
                  </a:lnTo>
                  <a:lnTo>
                    <a:pt x="4577004" y="1183640"/>
                  </a:lnTo>
                  <a:lnTo>
                    <a:pt x="9194" y="1183640"/>
                  </a:lnTo>
                  <a:lnTo>
                    <a:pt x="9194" y="8890"/>
                  </a:lnTo>
                  <a:lnTo>
                    <a:pt x="0" y="8890"/>
                  </a:lnTo>
                  <a:lnTo>
                    <a:pt x="0" y="1183640"/>
                  </a:lnTo>
                  <a:lnTo>
                    <a:pt x="0" y="1192530"/>
                  </a:lnTo>
                  <a:lnTo>
                    <a:pt x="48729" y="1192530"/>
                  </a:lnTo>
                  <a:lnTo>
                    <a:pt x="48729" y="1231900"/>
                  </a:lnTo>
                  <a:lnTo>
                    <a:pt x="48729" y="1240790"/>
                  </a:lnTo>
                  <a:lnTo>
                    <a:pt x="4625352" y="1240790"/>
                  </a:lnTo>
                  <a:lnTo>
                    <a:pt x="4625352" y="1231900"/>
                  </a:lnTo>
                  <a:lnTo>
                    <a:pt x="4625352" y="58420"/>
                  </a:lnTo>
                  <a:lnTo>
                    <a:pt x="4625352" y="48260"/>
                  </a:lnTo>
                  <a:close/>
                </a:path>
              </a:pathLst>
            </a:custGeom>
            <a:solidFill>
              <a:srgbClr val="000000"/>
            </a:solidFill>
          </p:spPr>
          <p:txBody>
            <a:bodyPr wrap="square" lIns="0" tIns="0" rIns="0" bIns="0" rtlCol="0"/>
            <a:lstStyle/>
            <a:p>
              <a:endParaRPr sz="1154"/>
            </a:p>
          </p:txBody>
        </p:sp>
        <p:sp>
          <p:nvSpPr>
            <p:cNvPr id="11" name="object 11"/>
            <p:cNvSpPr/>
            <p:nvPr/>
          </p:nvSpPr>
          <p:spPr>
            <a:xfrm>
              <a:off x="5102721" y="2498887"/>
              <a:ext cx="4567555" cy="240029"/>
            </a:xfrm>
            <a:custGeom>
              <a:avLst/>
              <a:gdLst/>
              <a:ahLst/>
              <a:cxnLst/>
              <a:rect l="l" t="t" r="r" b="b"/>
              <a:pathLst>
                <a:path w="4567555" h="240030">
                  <a:moveTo>
                    <a:pt x="4567252" y="239630"/>
                  </a:moveTo>
                  <a:lnTo>
                    <a:pt x="0" y="239630"/>
                  </a:lnTo>
                  <a:lnTo>
                    <a:pt x="0" y="0"/>
                  </a:lnTo>
                  <a:lnTo>
                    <a:pt x="4567252" y="0"/>
                  </a:lnTo>
                  <a:lnTo>
                    <a:pt x="4567252" y="239630"/>
                  </a:lnTo>
                  <a:close/>
                </a:path>
              </a:pathLst>
            </a:custGeom>
            <a:solidFill>
              <a:srgbClr val="F9C273"/>
            </a:solidFill>
          </p:spPr>
          <p:txBody>
            <a:bodyPr wrap="square" lIns="0" tIns="0" rIns="0" bIns="0" rtlCol="0"/>
            <a:lstStyle/>
            <a:p>
              <a:endParaRPr sz="1154"/>
            </a:p>
          </p:txBody>
        </p:sp>
        <p:sp>
          <p:nvSpPr>
            <p:cNvPr id="12" name="object 12"/>
            <p:cNvSpPr/>
            <p:nvPr/>
          </p:nvSpPr>
          <p:spPr>
            <a:xfrm>
              <a:off x="5098605" y="2494775"/>
              <a:ext cx="4575810" cy="248285"/>
            </a:xfrm>
            <a:custGeom>
              <a:avLst/>
              <a:gdLst/>
              <a:ahLst/>
              <a:cxnLst/>
              <a:rect l="l" t="t" r="r" b="b"/>
              <a:pathLst>
                <a:path w="4575809" h="248285">
                  <a:moveTo>
                    <a:pt x="4575480" y="0"/>
                  </a:moveTo>
                  <a:lnTo>
                    <a:pt x="4567250" y="0"/>
                  </a:lnTo>
                  <a:lnTo>
                    <a:pt x="4567250" y="8229"/>
                  </a:lnTo>
                  <a:lnTo>
                    <a:pt x="4567250" y="239636"/>
                  </a:lnTo>
                  <a:lnTo>
                    <a:pt x="8216" y="239636"/>
                  </a:lnTo>
                  <a:lnTo>
                    <a:pt x="8216" y="8229"/>
                  </a:lnTo>
                  <a:lnTo>
                    <a:pt x="4567250" y="8229"/>
                  </a:lnTo>
                  <a:lnTo>
                    <a:pt x="4567250" y="0"/>
                  </a:lnTo>
                  <a:lnTo>
                    <a:pt x="8216" y="0"/>
                  </a:lnTo>
                  <a:lnTo>
                    <a:pt x="0" y="0"/>
                  </a:lnTo>
                  <a:lnTo>
                    <a:pt x="0" y="247865"/>
                  </a:lnTo>
                  <a:lnTo>
                    <a:pt x="8216" y="247865"/>
                  </a:lnTo>
                  <a:lnTo>
                    <a:pt x="4567250" y="247865"/>
                  </a:lnTo>
                  <a:lnTo>
                    <a:pt x="4575480" y="247865"/>
                  </a:lnTo>
                  <a:lnTo>
                    <a:pt x="4575480" y="0"/>
                  </a:lnTo>
                  <a:close/>
                </a:path>
              </a:pathLst>
            </a:custGeom>
            <a:solidFill>
              <a:srgbClr val="000000"/>
            </a:solidFill>
          </p:spPr>
          <p:txBody>
            <a:bodyPr wrap="square" lIns="0" tIns="0" rIns="0" bIns="0" rtlCol="0"/>
            <a:lstStyle/>
            <a:p>
              <a:endParaRPr sz="1154"/>
            </a:p>
          </p:txBody>
        </p:sp>
        <p:sp>
          <p:nvSpPr>
            <p:cNvPr id="13" name="object 13"/>
            <p:cNvSpPr/>
            <p:nvPr/>
          </p:nvSpPr>
          <p:spPr>
            <a:xfrm>
              <a:off x="5274475" y="2917765"/>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FFAA"/>
            </a:solidFill>
          </p:spPr>
          <p:txBody>
            <a:bodyPr wrap="square" lIns="0" tIns="0" rIns="0" bIns="0" rtlCol="0"/>
            <a:lstStyle/>
            <a:p>
              <a:endParaRPr sz="1154"/>
            </a:p>
          </p:txBody>
        </p:sp>
        <p:sp>
          <p:nvSpPr>
            <p:cNvPr id="14" name="object 14"/>
            <p:cNvSpPr/>
            <p:nvPr/>
          </p:nvSpPr>
          <p:spPr>
            <a:xfrm>
              <a:off x="5272565" y="2915855"/>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grpSp>
        <p:nvGrpSpPr>
          <p:cNvPr id="15" name="object 15"/>
          <p:cNvGrpSpPr/>
          <p:nvPr/>
        </p:nvGrpSpPr>
        <p:grpSpPr>
          <a:xfrm>
            <a:off x="5175040" y="5267194"/>
            <a:ext cx="4625975" cy="1314450"/>
            <a:chOff x="5098593" y="3873598"/>
            <a:chExt cx="4625975" cy="1314450"/>
          </a:xfrm>
        </p:grpSpPr>
        <p:sp>
          <p:nvSpPr>
            <p:cNvPr id="16" name="object 16"/>
            <p:cNvSpPr/>
            <p:nvPr/>
          </p:nvSpPr>
          <p:spPr>
            <a:xfrm>
              <a:off x="5156517" y="3932021"/>
              <a:ext cx="4558665" cy="1250950"/>
            </a:xfrm>
            <a:custGeom>
              <a:avLst/>
              <a:gdLst/>
              <a:ahLst/>
              <a:cxnLst/>
              <a:rect l="l" t="t" r="r" b="b"/>
              <a:pathLst>
                <a:path w="4558665" h="1250950">
                  <a:moveTo>
                    <a:pt x="4558614" y="0"/>
                  </a:moveTo>
                  <a:lnTo>
                    <a:pt x="4519066" y="0"/>
                  </a:lnTo>
                  <a:lnTo>
                    <a:pt x="4519066" y="1210310"/>
                  </a:lnTo>
                  <a:lnTo>
                    <a:pt x="0" y="1210310"/>
                  </a:lnTo>
                  <a:lnTo>
                    <a:pt x="0" y="1250950"/>
                  </a:lnTo>
                  <a:lnTo>
                    <a:pt x="4558614" y="1250950"/>
                  </a:lnTo>
                  <a:lnTo>
                    <a:pt x="4558614" y="1210310"/>
                  </a:lnTo>
                  <a:lnTo>
                    <a:pt x="4558614" y="0"/>
                  </a:lnTo>
                  <a:close/>
                </a:path>
              </a:pathLst>
            </a:custGeom>
            <a:solidFill>
              <a:srgbClr val="F9C273"/>
            </a:solidFill>
          </p:spPr>
          <p:txBody>
            <a:bodyPr wrap="square" lIns="0" tIns="0" rIns="0" bIns="0" rtlCol="0"/>
            <a:lstStyle/>
            <a:p>
              <a:endParaRPr sz="1154"/>
            </a:p>
          </p:txBody>
        </p:sp>
        <p:sp>
          <p:nvSpPr>
            <p:cNvPr id="17" name="object 17"/>
            <p:cNvSpPr/>
            <p:nvPr/>
          </p:nvSpPr>
          <p:spPr>
            <a:xfrm>
              <a:off x="5098592" y="3873601"/>
              <a:ext cx="4625340" cy="1314450"/>
            </a:xfrm>
            <a:custGeom>
              <a:avLst/>
              <a:gdLst/>
              <a:ahLst/>
              <a:cxnLst/>
              <a:rect l="l" t="t" r="r" b="b"/>
              <a:pathLst>
                <a:path w="4625340" h="1314450">
                  <a:moveTo>
                    <a:pt x="4576991" y="0"/>
                  </a:moveTo>
                  <a:lnTo>
                    <a:pt x="0" y="0"/>
                  </a:lnTo>
                  <a:lnTo>
                    <a:pt x="0" y="7721"/>
                  </a:lnTo>
                  <a:lnTo>
                    <a:pt x="4576991" y="7721"/>
                  </a:lnTo>
                  <a:lnTo>
                    <a:pt x="4576991" y="0"/>
                  </a:lnTo>
                  <a:close/>
                </a:path>
                <a:path w="4625340" h="1314450">
                  <a:moveTo>
                    <a:pt x="4625340" y="48260"/>
                  </a:moveTo>
                  <a:lnTo>
                    <a:pt x="4616539" y="48260"/>
                  </a:lnTo>
                  <a:lnTo>
                    <a:pt x="4616539" y="58420"/>
                  </a:lnTo>
                  <a:lnTo>
                    <a:pt x="4616539" y="1309370"/>
                  </a:lnTo>
                  <a:lnTo>
                    <a:pt x="57924" y="1309370"/>
                  </a:lnTo>
                  <a:lnTo>
                    <a:pt x="57924" y="1268730"/>
                  </a:lnTo>
                  <a:lnTo>
                    <a:pt x="4576991" y="1268730"/>
                  </a:lnTo>
                  <a:lnTo>
                    <a:pt x="4576991" y="1260170"/>
                  </a:lnTo>
                  <a:lnTo>
                    <a:pt x="4576991" y="1259840"/>
                  </a:lnTo>
                  <a:lnTo>
                    <a:pt x="4576991" y="58420"/>
                  </a:lnTo>
                  <a:lnTo>
                    <a:pt x="4616539" y="58420"/>
                  </a:lnTo>
                  <a:lnTo>
                    <a:pt x="4616539" y="48260"/>
                  </a:lnTo>
                  <a:lnTo>
                    <a:pt x="4576991" y="48260"/>
                  </a:lnTo>
                  <a:lnTo>
                    <a:pt x="4576991" y="9194"/>
                  </a:lnTo>
                  <a:lnTo>
                    <a:pt x="4567796" y="9194"/>
                  </a:lnTo>
                  <a:lnTo>
                    <a:pt x="4567796" y="1259840"/>
                  </a:lnTo>
                  <a:lnTo>
                    <a:pt x="9194" y="1259840"/>
                  </a:lnTo>
                  <a:lnTo>
                    <a:pt x="9194" y="8890"/>
                  </a:lnTo>
                  <a:lnTo>
                    <a:pt x="0" y="8890"/>
                  </a:lnTo>
                  <a:lnTo>
                    <a:pt x="0" y="1259840"/>
                  </a:lnTo>
                  <a:lnTo>
                    <a:pt x="0" y="1268730"/>
                  </a:lnTo>
                  <a:lnTo>
                    <a:pt x="48729" y="1268730"/>
                  </a:lnTo>
                  <a:lnTo>
                    <a:pt x="48729" y="1309370"/>
                  </a:lnTo>
                  <a:lnTo>
                    <a:pt x="48729" y="1314450"/>
                  </a:lnTo>
                  <a:lnTo>
                    <a:pt x="4625340" y="1314450"/>
                  </a:lnTo>
                  <a:lnTo>
                    <a:pt x="4625340" y="1309370"/>
                  </a:lnTo>
                  <a:lnTo>
                    <a:pt x="4625340" y="58420"/>
                  </a:lnTo>
                  <a:lnTo>
                    <a:pt x="4625340" y="48260"/>
                  </a:lnTo>
                  <a:close/>
                </a:path>
              </a:pathLst>
            </a:custGeom>
            <a:solidFill>
              <a:srgbClr val="000000"/>
            </a:solidFill>
          </p:spPr>
          <p:txBody>
            <a:bodyPr wrap="square" lIns="0" tIns="0" rIns="0" bIns="0" rtlCol="0"/>
            <a:lstStyle/>
            <a:p>
              <a:endParaRPr sz="1154"/>
            </a:p>
          </p:txBody>
        </p:sp>
        <p:sp>
          <p:nvSpPr>
            <p:cNvPr id="18" name="object 18"/>
            <p:cNvSpPr/>
            <p:nvPr/>
          </p:nvSpPr>
          <p:spPr>
            <a:xfrm>
              <a:off x="5102724" y="3881313"/>
              <a:ext cx="4569460" cy="240029"/>
            </a:xfrm>
            <a:custGeom>
              <a:avLst/>
              <a:gdLst/>
              <a:ahLst/>
              <a:cxnLst/>
              <a:rect l="l" t="t" r="r" b="b"/>
              <a:pathLst>
                <a:path w="4569459" h="240029">
                  <a:moveTo>
                    <a:pt x="4569049" y="239630"/>
                  </a:moveTo>
                  <a:lnTo>
                    <a:pt x="0" y="239630"/>
                  </a:lnTo>
                  <a:lnTo>
                    <a:pt x="0" y="0"/>
                  </a:lnTo>
                  <a:lnTo>
                    <a:pt x="4569049" y="0"/>
                  </a:lnTo>
                  <a:lnTo>
                    <a:pt x="4569049" y="239630"/>
                  </a:lnTo>
                  <a:close/>
                </a:path>
              </a:pathLst>
            </a:custGeom>
            <a:solidFill>
              <a:srgbClr val="F9C273"/>
            </a:solidFill>
          </p:spPr>
          <p:txBody>
            <a:bodyPr wrap="square" lIns="0" tIns="0" rIns="0" bIns="0" rtlCol="0"/>
            <a:lstStyle/>
            <a:p>
              <a:endParaRPr sz="1154"/>
            </a:p>
          </p:txBody>
        </p:sp>
        <p:sp>
          <p:nvSpPr>
            <p:cNvPr id="19" name="object 19"/>
            <p:cNvSpPr/>
            <p:nvPr/>
          </p:nvSpPr>
          <p:spPr>
            <a:xfrm>
              <a:off x="5098605" y="3877208"/>
              <a:ext cx="4577080" cy="248285"/>
            </a:xfrm>
            <a:custGeom>
              <a:avLst/>
              <a:gdLst/>
              <a:ahLst/>
              <a:cxnLst/>
              <a:rect l="l" t="t" r="r" b="b"/>
              <a:pathLst>
                <a:path w="4577080" h="248285">
                  <a:moveTo>
                    <a:pt x="4577080" y="0"/>
                  </a:moveTo>
                  <a:lnTo>
                    <a:pt x="4569053" y="0"/>
                  </a:lnTo>
                  <a:lnTo>
                    <a:pt x="4569053" y="8229"/>
                  </a:lnTo>
                  <a:lnTo>
                    <a:pt x="4569053" y="239623"/>
                  </a:lnTo>
                  <a:lnTo>
                    <a:pt x="8229" y="239623"/>
                  </a:lnTo>
                  <a:lnTo>
                    <a:pt x="8229" y="8229"/>
                  </a:lnTo>
                  <a:lnTo>
                    <a:pt x="4569053" y="8229"/>
                  </a:lnTo>
                  <a:lnTo>
                    <a:pt x="4569053" y="0"/>
                  </a:lnTo>
                  <a:lnTo>
                    <a:pt x="8229" y="0"/>
                  </a:lnTo>
                  <a:lnTo>
                    <a:pt x="0" y="0"/>
                  </a:lnTo>
                  <a:lnTo>
                    <a:pt x="0" y="247853"/>
                  </a:lnTo>
                  <a:lnTo>
                    <a:pt x="8229" y="247853"/>
                  </a:lnTo>
                  <a:lnTo>
                    <a:pt x="4569053" y="247853"/>
                  </a:lnTo>
                  <a:lnTo>
                    <a:pt x="4577080" y="247853"/>
                  </a:lnTo>
                  <a:lnTo>
                    <a:pt x="4577080" y="0"/>
                  </a:lnTo>
                  <a:close/>
                </a:path>
              </a:pathLst>
            </a:custGeom>
            <a:solidFill>
              <a:srgbClr val="000000"/>
            </a:solidFill>
          </p:spPr>
          <p:txBody>
            <a:bodyPr wrap="square" lIns="0" tIns="0" rIns="0" bIns="0" rtlCol="0"/>
            <a:lstStyle/>
            <a:p>
              <a:endParaRPr sz="1154"/>
            </a:p>
          </p:txBody>
        </p:sp>
        <p:sp>
          <p:nvSpPr>
            <p:cNvPr id="20" name="object 20"/>
            <p:cNvSpPr/>
            <p:nvPr/>
          </p:nvSpPr>
          <p:spPr>
            <a:xfrm>
              <a:off x="5274475" y="4293454"/>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FFAA"/>
            </a:solidFill>
          </p:spPr>
          <p:txBody>
            <a:bodyPr wrap="square" lIns="0" tIns="0" rIns="0" bIns="0" rtlCol="0"/>
            <a:lstStyle/>
            <a:p>
              <a:endParaRPr sz="1154"/>
            </a:p>
          </p:txBody>
        </p:sp>
        <p:sp>
          <p:nvSpPr>
            <p:cNvPr id="21" name="object 21"/>
            <p:cNvSpPr/>
            <p:nvPr/>
          </p:nvSpPr>
          <p:spPr>
            <a:xfrm>
              <a:off x="5272564" y="4291544"/>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grpSp>
        <p:nvGrpSpPr>
          <p:cNvPr id="22" name="object 22"/>
          <p:cNvGrpSpPr/>
          <p:nvPr/>
        </p:nvGrpSpPr>
        <p:grpSpPr>
          <a:xfrm>
            <a:off x="410577" y="6701973"/>
            <a:ext cx="9389110" cy="1375410"/>
            <a:chOff x="334132" y="5308377"/>
            <a:chExt cx="9389110" cy="1375410"/>
          </a:xfrm>
        </p:grpSpPr>
        <p:sp>
          <p:nvSpPr>
            <p:cNvPr id="23" name="object 23"/>
            <p:cNvSpPr/>
            <p:nvPr/>
          </p:nvSpPr>
          <p:spPr>
            <a:xfrm>
              <a:off x="392061" y="5366803"/>
              <a:ext cx="9323070" cy="1308100"/>
            </a:xfrm>
            <a:custGeom>
              <a:avLst/>
              <a:gdLst/>
              <a:ahLst/>
              <a:cxnLst/>
              <a:rect l="l" t="t" r="r" b="b"/>
              <a:pathLst>
                <a:path w="9323070" h="1308100">
                  <a:moveTo>
                    <a:pt x="9323057" y="0"/>
                  </a:moveTo>
                  <a:lnTo>
                    <a:pt x="9283509" y="0"/>
                  </a:lnTo>
                  <a:lnTo>
                    <a:pt x="9283509" y="1268730"/>
                  </a:lnTo>
                  <a:lnTo>
                    <a:pt x="0" y="1268730"/>
                  </a:lnTo>
                  <a:lnTo>
                    <a:pt x="0" y="1308100"/>
                  </a:lnTo>
                  <a:lnTo>
                    <a:pt x="9323057" y="1308100"/>
                  </a:lnTo>
                  <a:lnTo>
                    <a:pt x="9323057" y="1268730"/>
                  </a:lnTo>
                  <a:lnTo>
                    <a:pt x="9323057" y="0"/>
                  </a:lnTo>
                  <a:close/>
                </a:path>
              </a:pathLst>
            </a:custGeom>
            <a:solidFill>
              <a:srgbClr val="F9C273"/>
            </a:solidFill>
          </p:spPr>
          <p:txBody>
            <a:bodyPr wrap="square" lIns="0" tIns="0" rIns="0" bIns="0" rtlCol="0"/>
            <a:lstStyle/>
            <a:p>
              <a:endParaRPr sz="1154"/>
            </a:p>
          </p:txBody>
        </p:sp>
        <p:sp>
          <p:nvSpPr>
            <p:cNvPr id="24" name="object 24"/>
            <p:cNvSpPr/>
            <p:nvPr/>
          </p:nvSpPr>
          <p:spPr>
            <a:xfrm>
              <a:off x="334124" y="5308383"/>
              <a:ext cx="9389110" cy="1375410"/>
            </a:xfrm>
            <a:custGeom>
              <a:avLst/>
              <a:gdLst/>
              <a:ahLst/>
              <a:cxnLst/>
              <a:rect l="l" t="t" r="r" b="b"/>
              <a:pathLst>
                <a:path w="9389110" h="1375409">
                  <a:moveTo>
                    <a:pt x="9341447" y="0"/>
                  </a:moveTo>
                  <a:lnTo>
                    <a:pt x="0" y="0"/>
                  </a:lnTo>
                  <a:lnTo>
                    <a:pt x="0" y="4114"/>
                  </a:lnTo>
                  <a:lnTo>
                    <a:pt x="9341447" y="4114"/>
                  </a:lnTo>
                  <a:lnTo>
                    <a:pt x="9341447" y="0"/>
                  </a:lnTo>
                  <a:close/>
                </a:path>
                <a:path w="9389110" h="1375409">
                  <a:moveTo>
                    <a:pt x="9388640" y="48260"/>
                  </a:moveTo>
                  <a:lnTo>
                    <a:pt x="9380995" y="48260"/>
                  </a:lnTo>
                  <a:lnTo>
                    <a:pt x="9380995" y="58420"/>
                  </a:lnTo>
                  <a:lnTo>
                    <a:pt x="9380995" y="1366520"/>
                  </a:lnTo>
                  <a:lnTo>
                    <a:pt x="57937" y="1366520"/>
                  </a:lnTo>
                  <a:lnTo>
                    <a:pt x="57937" y="1327150"/>
                  </a:lnTo>
                  <a:lnTo>
                    <a:pt x="9341447" y="1327150"/>
                  </a:lnTo>
                  <a:lnTo>
                    <a:pt x="9341447" y="1317574"/>
                  </a:lnTo>
                  <a:lnTo>
                    <a:pt x="9341447" y="1316990"/>
                  </a:lnTo>
                  <a:lnTo>
                    <a:pt x="9341447" y="58420"/>
                  </a:lnTo>
                  <a:lnTo>
                    <a:pt x="9380995" y="58420"/>
                  </a:lnTo>
                  <a:lnTo>
                    <a:pt x="9380995" y="48260"/>
                  </a:lnTo>
                  <a:lnTo>
                    <a:pt x="9341447" y="48260"/>
                  </a:lnTo>
                  <a:lnTo>
                    <a:pt x="9341447" y="9207"/>
                  </a:lnTo>
                  <a:lnTo>
                    <a:pt x="9332252" y="9207"/>
                  </a:lnTo>
                  <a:lnTo>
                    <a:pt x="9332252" y="1316990"/>
                  </a:lnTo>
                  <a:lnTo>
                    <a:pt x="9194" y="1316990"/>
                  </a:lnTo>
                  <a:lnTo>
                    <a:pt x="9194" y="8890"/>
                  </a:lnTo>
                  <a:lnTo>
                    <a:pt x="0" y="8890"/>
                  </a:lnTo>
                  <a:lnTo>
                    <a:pt x="0" y="1316990"/>
                  </a:lnTo>
                  <a:lnTo>
                    <a:pt x="0" y="1327150"/>
                  </a:lnTo>
                  <a:lnTo>
                    <a:pt x="48742" y="1327150"/>
                  </a:lnTo>
                  <a:lnTo>
                    <a:pt x="48742" y="1366520"/>
                  </a:lnTo>
                  <a:lnTo>
                    <a:pt x="48742" y="1375410"/>
                  </a:lnTo>
                  <a:lnTo>
                    <a:pt x="9388640" y="1375410"/>
                  </a:lnTo>
                  <a:lnTo>
                    <a:pt x="9388640" y="1366520"/>
                  </a:lnTo>
                  <a:lnTo>
                    <a:pt x="9388640" y="58420"/>
                  </a:lnTo>
                  <a:lnTo>
                    <a:pt x="9388640" y="48260"/>
                  </a:lnTo>
                  <a:close/>
                </a:path>
              </a:pathLst>
            </a:custGeom>
            <a:solidFill>
              <a:srgbClr val="000000"/>
            </a:solidFill>
          </p:spPr>
          <p:txBody>
            <a:bodyPr wrap="square" lIns="0" tIns="0" rIns="0" bIns="0" rtlCol="0"/>
            <a:lstStyle/>
            <a:p>
              <a:endParaRPr sz="1154"/>
            </a:p>
          </p:txBody>
        </p:sp>
        <p:sp>
          <p:nvSpPr>
            <p:cNvPr id="25" name="object 25"/>
            <p:cNvSpPr/>
            <p:nvPr/>
          </p:nvSpPr>
          <p:spPr>
            <a:xfrm>
              <a:off x="338277" y="5312489"/>
              <a:ext cx="9331960" cy="240029"/>
            </a:xfrm>
            <a:custGeom>
              <a:avLst/>
              <a:gdLst/>
              <a:ahLst/>
              <a:cxnLst/>
              <a:rect l="l" t="t" r="r" b="b"/>
              <a:pathLst>
                <a:path w="9331960" h="240029">
                  <a:moveTo>
                    <a:pt x="9331698" y="239630"/>
                  </a:moveTo>
                  <a:lnTo>
                    <a:pt x="0" y="239630"/>
                  </a:lnTo>
                  <a:lnTo>
                    <a:pt x="0" y="0"/>
                  </a:lnTo>
                  <a:lnTo>
                    <a:pt x="9331698" y="0"/>
                  </a:lnTo>
                  <a:lnTo>
                    <a:pt x="9331698" y="239630"/>
                  </a:lnTo>
                  <a:close/>
                </a:path>
              </a:pathLst>
            </a:custGeom>
            <a:solidFill>
              <a:srgbClr val="F9C273"/>
            </a:solidFill>
          </p:spPr>
          <p:txBody>
            <a:bodyPr wrap="square" lIns="0" tIns="0" rIns="0" bIns="0" rtlCol="0"/>
            <a:lstStyle/>
            <a:p>
              <a:endParaRPr sz="1154"/>
            </a:p>
          </p:txBody>
        </p:sp>
        <p:sp>
          <p:nvSpPr>
            <p:cNvPr id="26" name="object 26"/>
            <p:cNvSpPr/>
            <p:nvPr/>
          </p:nvSpPr>
          <p:spPr>
            <a:xfrm>
              <a:off x="334162" y="5308383"/>
              <a:ext cx="9339580" cy="248285"/>
            </a:xfrm>
            <a:custGeom>
              <a:avLst/>
              <a:gdLst/>
              <a:ahLst/>
              <a:cxnLst/>
              <a:rect l="l" t="t" r="r" b="b"/>
              <a:pathLst>
                <a:path w="9339580" h="248285">
                  <a:moveTo>
                    <a:pt x="9339580" y="0"/>
                  </a:moveTo>
                  <a:lnTo>
                    <a:pt x="9331693" y="0"/>
                  </a:lnTo>
                  <a:lnTo>
                    <a:pt x="9331693" y="8229"/>
                  </a:lnTo>
                  <a:lnTo>
                    <a:pt x="9331693" y="239636"/>
                  </a:lnTo>
                  <a:lnTo>
                    <a:pt x="8216" y="239636"/>
                  </a:lnTo>
                  <a:lnTo>
                    <a:pt x="8216" y="8229"/>
                  </a:lnTo>
                  <a:lnTo>
                    <a:pt x="9331693" y="8229"/>
                  </a:lnTo>
                  <a:lnTo>
                    <a:pt x="9331693" y="0"/>
                  </a:lnTo>
                  <a:lnTo>
                    <a:pt x="8216" y="0"/>
                  </a:lnTo>
                  <a:lnTo>
                    <a:pt x="0" y="0"/>
                  </a:lnTo>
                  <a:lnTo>
                    <a:pt x="0" y="247853"/>
                  </a:lnTo>
                  <a:lnTo>
                    <a:pt x="8216" y="247853"/>
                  </a:lnTo>
                  <a:lnTo>
                    <a:pt x="9331693" y="247853"/>
                  </a:lnTo>
                  <a:lnTo>
                    <a:pt x="9339580" y="247853"/>
                  </a:lnTo>
                  <a:lnTo>
                    <a:pt x="9339580" y="0"/>
                  </a:lnTo>
                  <a:close/>
                </a:path>
              </a:pathLst>
            </a:custGeom>
            <a:solidFill>
              <a:srgbClr val="000000"/>
            </a:solidFill>
          </p:spPr>
          <p:txBody>
            <a:bodyPr wrap="square" lIns="0" tIns="0" rIns="0" bIns="0" rtlCol="0"/>
            <a:lstStyle/>
            <a:p>
              <a:endParaRPr sz="1154"/>
            </a:p>
          </p:txBody>
        </p:sp>
        <p:sp>
          <p:nvSpPr>
            <p:cNvPr id="27" name="object 27"/>
            <p:cNvSpPr/>
            <p:nvPr/>
          </p:nvSpPr>
          <p:spPr>
            <a:xfrm>
              <a:off x="516571" y="5714817"/>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28" name="object 28"/>
            <p:cNvSpPr/>
            <p:nvPr/>
          </p:nvSpPr>
          <p:spPr>
            <a:xfrm>
              <a:off x="514661" y="5712907"/>
              <a:ext cx="478155" cy="481965"/>
            </a:xfrm>
            <a:custGeom>
              <a:avLst/>
              <a:gdLst/>
              <a:ahLst/>
              <a:cxnLst/>
              <a:rect l="l" t="t" r="r" b="b"/>
              <a:pathLst>
                <a:path w="478155" h="481964">
                  <a:moveTo>
                    <a:pt x="477592" y="481413"/>
                  </a:moveTo>
                  <a:lnTo>
                    <a:pt x="0" y="481413"/>
                  </a:lnTo>
                  <a:lnTo>
                    <a:pt x="0" y="0"/>
                  </a:lnTo>
                  <a:lnTo>
                    <a:pt x="395063"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grpSp>
        <p:nvGrpSpPr>
          <p:cNvPr id="29" name="object 29"/>
          <p:cNvGrpSpPr/>
          <p:nvPr/>
        </p:nvGrpSpPr>
        <p:grpSpPr>
          <a:xfrm>
            <a:off x="410596" y="5267194"/>
            <a:ext cx="4625975" cy="1314450"/>
            <a:chOff x="334150" y="3873598"/>
            <a:chExt cx="4625975" cy="1314450"/>
          </a:xfrm>
        </p:grpSpPr>
        <p:sp>
          <p:nvSpPr>
            <p:cNvPr id="30" name="object 30"/>
            <p:cNvSpPr/>
            <p:nvPr/>
          </p:nvSpPr>
          <p:spPr>
            <a:xfrm>
              <a:off x="392074" y="3932021"/>
              <a:ext cx="4558665" cy="1250950"/>
            </a:xfrm>
            <a:custGeom>
              <a:avLst/>
              <a:gdLst/>
              <a:ahLst/>
              <a:cxnLst/>
              <a:rect l="l" t="t" r="r" b="b"/>
              <a:pathLst>
                <a:path w="4558665" h="1250950">
                  <a:moveTo>
                    <a:pt x="4558614" y="0"/>
                  </a:moveTo>
                  <a:lnTo>
                    <a:pt x="4519066" y="0"/>
                  </a:lnTo>
                  <a:lnTo>
                    <a:pt x="4519066" y="1210310"/>
                  </a:lnTo>
                  <a:lnTo>
                    <a:pt x="0" y="1210310"/>
                  </a:lnTo>
                  <a:lnTo>
                    <a:pt x="0" y="1250950"/>
                  </a:lnTo>
                  <a:lnTo>
                    <a:pt x="4558614" y="1250950"/>
                  </a:lnTo>
                  <a:lnTo>
                    <a:pt x="4558614" y="1210310"/>
                  </a:lnTo>
                  <a:lnTo>
                    <a:pt x="4558614" y="0"/>
                  </a:lnTo>
                  <a:close/>
                </a:path>
              </a:pathLst>
            </a:custGeom>
            <a:solidFill>
              <a:srgbClr val="F9C273"/>
            </a:solidFill>
          </p:spPr>
          <p:txBody>
            <a:bodyPr wrap="square" lIns="0" tIns="0" rIns="0" bIns="0" rtlCol="0"/>
            <a:lstStyle/>
            <a:p>
              <a:endParaRPr sz="1154"/>
            </a:p>
          </p:txBody>
        </p:sp>
        <p:sp>
          <p:nvSpPr>
            <p:cNvPr id="31" name="object 31"/>
            <p:cNvSpPr/>
            <p:nvPr/>
          </p:nvSpPr>
          <p:spPr>
            <a:xfrm>
              <a:off x="334149" y="3873601"/>
              <a:ext cx="4625340" cy="1314450"/>
            </a:xfrm>
            <a:custGeom>
              <a:avLst/>
              <a:gdLst/>
              <a:ahLst/>
              <a:cxnLst/>
              <a:rect l="l" t="t" r="r" b="b"/>
              <a:pathLst>
                <a:path w="4625340" h="1314450">
                  <a:moveTo>
                    <a:pt x="4576991" y="0"/>
                  </a:moveTo>
                  <a:lnTo>
                    <a:pt x="0" y="0"/>
                  </a:lnTo>
                  <a:lnTo>
                    <a:pt x="0" y="7721"/>
                  </a:lnTo>
                  <a:lnTo>
                    <a:pt x="4576991" y="7721"/>
                  </a:lnTo>
                  <a:lnTo>
                    <a:pt x="4576991" y="0"/>
                  </a:lnTo>
                  <a:close/>
                </a:path>
                <a:path w="4625340" h="1314450">
                  <a:moveTo>
                    <a:pt x="4625340" y="48260"/>
                  </a:moveTo>
                  <a:lnTo>
                    <a:pt x="4616539" y="48260"/>
                  </a:lnTo>
                  <a:lnTo>
                    <a:pt x="4616539" y="58420"/>
                  </a:lnTo>
                  <a:lnTo>
                    <a:pt x="4616539" y="1309370"/>
                  </a:lnTo>
                  <a:lnTo>
                    <a:pt x="57924" y="1309370"/>
                  </a:lnTo>
                  <a:lnTo>
                    <a:pt x="57924" y="1268730"/>
                  </a:lnTo>
                  <a:lnTo>
                    <a:pt x="4576991" y="1268730"/>
                  </a:lnTo>
                  <a:lnTo>
                    <a:pt x="4576991" y="1260170"/>
                  </a:lnTo>
                  <a:lnTo>
                    <a:pt x="4576991" y="1259840"/>
                  </a:lnTo>
                  <a:lnTo>
                    <a:pt x="4576991" y="58420"/>
                  </a:lnTo>
                  <a:lnTo>
                    <a:pt x="4616539" y="58420"/>
                  </a:lnTo>
                  <a:lnTo>
                    <a:pt x="4616539" y="48260"/>
                  </a:lnTo>
                  <a:lnTo>
                    <a:pt x="4576991" y="48260"/>
                  </a:lnTo>
                  <a:lnTo>
                    <a:pt x="4576991" y="9194"/>
                  </a:lnTo>
                  <a:lnTo>
                    <a:pt x="4567796" y="9194"/>
                  </a:lnTo>
                  <a:lnTo>
                    <a:pt x="4567796" y="1259840"/>
                  </a:lnTo>
                  <a:lnTo>
                    <a:pt x="9194" y="1259840"/>
                  </a:lnTo>
                  <a:lnTo>
                    <a:pt x="9194" y="8890"/>
                  </a:lnTo>
                  <a:lnTo>
                    <a:pt x="0" y="8890"/>
                  </a:lnTo>
                  <a:lnTo>
                    <a:pt x="0" y="1259840"/>
                  </a:lnTo>
                  <a:lnTo>
                    <a:pt x="0" y="1268730"/>
                  </a:lnTo>
                  <a:lnTo>
                    <a:pt x="48729" y="1268730"/>
                  </a:lnTo>
                  <a:lnTo>
                    <a:pt x="48729" y="1309370"/>
                  </a:lnTo>
                  <a:lnTo>
                    <a:pt x="48729" y="1314450"/>
                  </a:lnTo>
                  <a:lnTo>
                    <a:pt x="4625340" y="1314450"/>
                  </a:lnTo>
                  <a:lnTo>
                    <a:pt x="4625340" y="1309370"/>
                  </a:lnTo>
                  <a:lnTo>
                    <a:pt x="4625340" y="58420"/>
                  </a:lnTo>
                  <a:lnTo>
                    <a:pt x="4625340" y="48260"/>
                  </a:lnTo>
                  <a:close/>
                </a:path>
              </a:pathLst>
            </a:custGeom>
            <a:solidFill>
              <a:srgbClr val="000000"/>
            </a:solidFill>
          </p:spPr>
          <p:txBody>
            <a:bodyPr wrap="square" lIns="0" tIns="0" rIns="0" bIns="0" rtlCol="0"/>
            <a:lstStyle/>
            <a:p>
              <a:endParaRPr sz="1154"/>
            </a:p>
          </p:txBody>
        </p:sp>
        <p:sp>
          <p:nvSpPr>
            <p:cNvPr id="32" name="object 32"/>
            <p:cNvSpPr/>
            <p:nvPr/>
          </p:nvSpPr>
          <p:spPr>
            <a:xfrm>
              <a:off x="338274" y="3881318"/>
              <a:ext cx="4567555" cy="240029"/>
            </a:xfrm>
            <a:custGeom>
              <a:avLst/>
              <a:gdLst/>
              <a:ahLst/>
              <a:cxnLst/>
              <a:rect l="l" t="t" r="r" b="b"/>
              <a:pathLst>
                <a:path w="4567555" h="240029">
                  <a:moveTo>
                    <a:pt x="4567253" y="239630"/>
                  </a:moveTo>
                  <a:lnTo>
                    <a:pt x="0" y="239630"/>
                  </a:lnTo>
                  <a:lnTo>
                    <a:pt x="0" y="0"/>
                  </a:lnTo>
                  <a:lnTo>
                    <a:pt x="4567253" y="0"/>
                  </a:lnTo>
                  <a:lnTo>
                    <a:pt x="4567253" y="239630"/>
                  </a:lnTo>
                  <a:close/>
                </a:path>
              </a:pathLst>
            </a:custGeom>
            <a:solidFill>
              <a:srgbClr val="F9C273"/>
            </a:solidFill>
          </p:spPr>
          <p:txBody>
            <a:bodyPr wrap="square" lIns="0" tIns="0" rIns="0" bIns="0" rtlCol="0"/>
            <a:lstStyle/>
            <a:p>
              <a:endParaRPr sz="1154"/>
            </a:p>
          </p:txBody>
        </p:sp>
        <p:sp>
          <p:nvSpPr>
            <p:cNvPr id="33" name="object 33"/>
            <p:cNvSpPr/>
            <p:nvPr/>
          </p:nvSpPr>
          <p:spPr>
            <a:xfrm>
              <a:off x="334149" y="3877208"/>
              <a:ext cx="4575810" cy="248285"/>
            </a:xfrm>
            <a:custGeom>
              <a:avLst/>
              <a:gdLst/>
              <a:ahLst/>
              <a:cxnLst/>
              <a:rect l="l" t="t" r="r" b="b"/>
              <a:pathLst>
                <a:path w="4575810" h="248285">
                  <a:moveTo>
                    <a:pt x="4575480" y="0"/>
                  </a:moveTo>
                  <a:lnTo>
                    <a:pt x="4567263" y="0"/>
                  </a:lnTo>
                  <a:lnTo>
                    <a:pt x="4567263" y="8229"/>
                  </a:lnTo>
                  <a:lnTo>
                    <a:pt x="4567263" y="239636"/>
                  </a:lnTo>
                  <a:lnTo>
                    <a:pt x="8229" y="239636"/>
                  </a:lnTo>
                  <a:lnTo>
                    <a:pt x="8229" y="8229"/>
                  </a:lnTo>
                  <a:lnTo>
                    <a:pt x="4567263" y="8229"/>
                  </a:lnTo>
                  <a:lnTo>
                    <a:pt x="4567263" y="0"/>
                  </a:lnTo>
                  <a:lnTo>
                    <a:pt x="8229" y="0"/>
                  </a:lnTo>
                  <a:lnTo>
                    <a:pt x="0" y="0"/>
                  </a:lnTo>
                  <a:lnTo>
                    <a:pt x="0" y="247865"/>
                  </a:lnTo>
                  <a:lnTo>
                    <a:pt x="8229" y="247865"/>
                  </a:lnTo>
                  <a:lnTo>
                    <a:pt x="4567263" y="247865"/>
                  </a:lnTo>
                  <a:lnTo>
                    <a:pt x="4575480" y="247865"/>
                  </a:lnTo>
                  <a:lnTo>
                    <a:pt x="4575480" y="0"/>
                  </a:lnTo>
                  <a:close/>
                </a:path>
              </a:pathLst>
            </a:custGeom>
            <a:solidFill>
              <a:srgbClr val="000000"/>
            </a:solidFill>
          </p:spPr>
          <p:txBody>
            <a:bodyPr wrap="square" lIns="0" tIns="0" rIns="0" bIns="0" rtlCol="0"/>
            <a:lstStyle/>
            <a:p>
              <a:endParaRPr sz="1154"/>
            </a:p>
          </p:txBody>
        </p:sp>
        <p:sp>
          <p:nvSpPr>
            <p:cNvPr id="34" name="object 34"/>
            <p:cNvSpPr/>
            <p:nvPr/>
          </p:nvSpPr>
          <p:spPr>
            <a:xfrm>
              <a:off x="516571" y="4293454"/>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35" name="object 35"/>
            <p:cNvSpPr/>
            <p:nvPr/>
          </p:nvSpPr>
          <p:spPr>
            <a:xfrm>
              <a:off x="514661" y="4291544"/>
              <a:ext cx="478155" cy="481965"/>
            </a:xfrm>
            <a:custGeom>
              <a:avLst/>
              <a:gdLst/>
              <a:ahLst/>
              <a:cxnLst/>
              <a:rect l="l" t="t" r="r" b="b"/>
              <a:pathLst>
                <a:path w="478155" h="481964">
                  <a:moveTo>
                    <a:pt x="477592" y="481413"/>
                  </a:moveTo>
                  <a:lnTo>
                    <a:pt x="0" y="481413"/>
                  </a:lnTo>
                  <a:lnTo>
                    <a:pt x="0" y="0"/>
                  </a:lnTo>
                  <a:lnTo>
                    <a:pt x="395063"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grpSp>
        <p:nvGrpSpPr>
          <p:cNvPr id="36" name="object 36"/>
          <p:cNvGrpSpPr/>
          <p:nvPr/>
        </p:nvGrpSpPr>
        <p:grpSpPr>
          <a:xfrm>
            <a:off x="1762520" y="3888326"/>
            <a:ext cx="3274060" cy="1241426"/>
            <a:chOff x="1686072" y="2494730"/>
            <a:chExt cx="3274060" cy="1241425"/>
          </a:xfrm>
        </p:grpSpPr>
        <p:sp>
          <p:nvSpPr>
            <p:cNvPr id="37" name="object 37"/>
            <p:cNvSpPr/>
            <p:nvPr/>
          </p:nvSpPr>
          <p:spPr>
            <a:xfrm>
              <a:off x="1744002" y="2553195"/>
              <a:ext cx="3206750" cy="1173480"/>
            </a:xfrm>
            <a:custGeom>
              <a:avLst/>
              <a:gdLst/>
              <a:ahLst/>
              <a:cxnLst/>
              <a:rect l="l" t="t" r="r" b="b"/>
              <a:pathLst>
                <a:path w="3206750" h="1173479">
                  <a:moveTo>
                    <a:pt x="3206750" y="0"/>
                  </a:moveTo>
                  <a:lnTo>
                    <a:pt x="3167202" y="0"/>
                  </a:lnTo>
                  <a:lnTo>
                    <a:pt x="3167202" y="1134110"/>
                  </a:lnTo>
                  <a:lnTo>
                    <a:pt x="0" y="1134110"/>
                  </a:lnTo>
                  <a:lnTo>
                    <a:pt x="0" y="1173480"/>
                  </a:lnTo>
                  <a:lnTo>
                    <a:pt x="3206750" y="1173480"/>
                  </a:lnTo>
                  <a:lnTo>
                    <a:pt x="3206750" y="1134110"/>
                  </a:lnTo>
                  <a:lnTo>
                    <a:pt x="3206750" y="0"/>
                  </a:lnTo>
                  <a:close/>
                </a:path>
              </a:pathLst>
            </a:custGeom>
            <a:solidFill>
              <a:srgbClr val="F9C273"/>
            </a:solidFill>
          </p:spPr>
          <p:txBody>
            <a:bodyPr wrap="square" lIns="0" tIns="0" rIns="0" bIns="0" rtlCol="0"/>
            <a:lstStyle/>
            <a:p>
              <a:endParaRPr sz="1154"/>
            </a:p>
          </p:txBody>
        </p:sp>
        <p:sp>
          <p:nvSpPr>
            <p:cNvPr id="38" name="object 38"/>
            <p:cNvSpPr/>
            <p:nvPr/>
          </p:nvSpPr>
          <p:spPr>
            <a:xfrm>
              <a:off x="1686064" y="2494775"/>
              <a:ext cx="3274060" cy="1240790"/>
            </a:xfrm>
            <a:custGeom>
              <a:avLst/>
              <a:gdLst/>
              <a:ahLst/>
              <a:cxnLst/>
              <a:rect l="l" t="t" r="r" b="b"/>
              <a:pathLst>
                <a:path w="3274060" h="1240789">
                  <a:moveTo>
                    <a:pt x="3225139" y="0"/>
                  </a:moveTo>
                  <a:lnTo>
                    <a:pt x="0" y="0"/>
                  </a:lnTo>
                  <a:lnTo>
                    <a:pt x="0" y="4076"/>
                  </a:lnTo>
                  <a:lnTo>
                    <a:pt x="3225139" y="4076"/>
                  </a:lnTo>
                  <a:lnTo>
                    <a:pt x="3225139" y="0"/>
                  </a:lnTo>
                  <a:close/>
                </a:path>
                <a:path w="3274060" h="1240789">
                  <a:moveTo>
                    <a:pt x="3273602" y="48260"/>
                  </a:moveTo>
                  <a:lnTo>
                    <a:pt x="3225139" y="48260"/>
                  </a:lnTo>
                  <a:lnTo>
                    <a:pt x="3225139" y="9194"/>
                  </a:lnTo>
                  <a:lnTo>
                    <a:pt x="3215944" y="9194"/>
                  </a:lnTo>
                  <a:lnTo>
                    <a:pt x="3215944" y="1183551"/>
                  </a:lnTo>
                  <a:lnTo>
                    <a:pt x="3225139" y="1183551"/>
                  </a:lnTo>
                  <a:lnTo>
                    <a:pt x="3225139" y="58420"/>
                  </a:lnTo>
                  <a:lnTo>
                    <a:pt x="3264687" y="58420"/>
                  </a:lnTo>
                  <a:lnTo>
                    <a:pt x="3264687" y="1231900"/>
                  </a:lnTo>
                  <a:lnTo>
                    <a:pt x="57937" y="1231900"/>
                  </a:lnTo>
                  <a:lnTo>
                    <a:pt x="57937" y="1192530"/>
                  </a:lnTo>
                  <a:lnTo>
                    <a:pt x="3225139" y="1192530"/>
                  </a:lnTo>
                  <a:lnTo>
                    <a:pt x="3225139" y="1183640"/>
                  </a:lnTo>
                  <a:lnTo>
                    <a:pt x="9194" y="1183640"/>
                  </a:lnTo>
                  <a:lnTo>
                    <a:pt x="9194" y="8890"/>
                  </a:lnTo>
                  <a:lnTo>
                    <a:pt x="0" y="8890"/>
                  </a:lnTo>
                  <a:lnTo>
                    <a:pt x="0" y="1183640"/>
                  </a:lnTo>
                  <a:lnTo>
                    <a:pt x="0" y="1192530"/>
                  </a:lnTo>
                  <a:lnTo>
                    <a:pt x="48742" y="1192530"/>
                  </a:lnTo>
                  <a:lnTo>
                    <a:pt x="48742" y="1231900"/>
                  </a:lnTo>
                  <a:lnTo>
                    <a:pt x="48742" y="1240790"/>
                  </a:lnTo>
                  <a:lnTo>
                    <a:pt x="3273602" y="1240790"/>
                  </a:lnTo>
                  <a:lnTo>
                    <a:pt x="3273602" y="1231900"/>
                  </a:lnTo>
                  <a:lnTo>
                    <a:pt x="3273602" y="58420"/>
                  </a:lnTo>
                  <a:lnTo>
                    <a:pt x="3273602" y="48260"/>
                  </a:lnTo>
                  <a:close/>
                </a:path>
              </a:pathLst>
            </a:custGeom>
            <a:solidFill>
              <a:srgbClr val="000000"/>
            </a:solidFill>
          </p:spPr>
          <p:txBody>
            <a:bodyPr wrap="square" lIns="0" tIns="0" rIns="0" bIns="0" rtlCol="0"/>
            <a:lstStyle/>
            <a:p>
              <a:endParaRPr sz="1154"/>
            </a:p>
          </p:txBody>
        </p:sp>
        <p:sp>
          <p:nvSpPr>
            <p:cNvPr id="39" name="object 39"/>
            <p:cNvSpPr/>
            <p:nvPr/>
          </p:nvSpPr>
          <p:spPr>
            <a:xfrm>
              <a:off x="1690184" y="2498842"/>
              <a:ext cx="3215640" cy="240029"/>
            </a:xfrm>
            <a:custGeom>
              <a:avLst/>
              <a:gdLst/>
              <a:ahLst/>
              <a:cxnLst/>
              <a:rect l="l" t="t" r="r" b="b"/>
              <a:pathLst>
                <a:path w="3215640" h="240030">
                  <a:moveTo>
                    <a:pt x="3215389" y="239630"/>
                  </a:moveTo>
                  <a:lnTo>
                    <a:pt x="0" y="239630"/>
                  </a:lnTo>
                  <a:lnTo>
                    <a:pt x="0" y="0"/>
                  </a:lnTo>
                  <a:lnTo>
                    <a:pt x="3215389" y="0"/>
                  </a:lnTo>
                  <a:lnTo>
                    <a:pt x="3215389" y="239630"/>
                  </a:lnTo>
                  <a:close/>
                </a:path>
              </a:pathLst>
            </a:custGeom>
            <a:solidFill>
              <a:srgbClr val="F9C273"/>
            </a:solidFill>
          </p:spPr>
          <p:txBody>
            <a:bodyPr wrap="square" lIns="0" tIns="0" rIns="0" bIns="0" rtlCol="0"/>
            <a:lstStyle/>
            <a:p>
              <a:endParaRPr sz="1154"/>
            </a:p>
          </p:txBody>
        </p:sp>
        <p:sp>
          <p:nvSpPr>
            <p:cNvPr id="40" name="object 40"/>
            <p:cNvSpPr/>
            <p:nvPr/>
          </p:nvSpPr>
          <p:spPr>
            <a:xfrm>
              <a:off x="1686064" y="2494736"/>
              <a:ext cx="3223895" cy="248285"/>
            </a:xfrm>
            <a:custGeom>
              <a:avLst/>
              <a:gdLst/>
              <a:ahLst/>
              <a:cxnLst/>
              <a:rect l="l" t="t" r="r" b="b"/>
              <a:pathLst>
                <a:path w="3223895" h="248285">
                  <a:moveTo>
                    <a:pt x="3223590" y="0"/>
                  </a:moveTo>
                  <a:lnTo>
                    <a:pt x="3215386" y="0"/>
                  </a:lnTo>
                  <a:lnTo>
                    <a:pt x="3215386" y="8229"/>
                  </a:lnTo>
                  <a:lnTo>
                    <a:pt x="3215386" y="239623"/>
                  </a:lnTo>
                  <a:lnTo>
                    <a:pt x="8229" y="239623"/>
                  </a:lnTo>
                  <a:lnTo>
                    <a:pt x="8229" y="8229"/>
                  </a:lnTo>
                  <a:lnTo>
                    <a:pt x="3215386" y="8229"/>
                  </a:lnTo>
                  <a:lnTo>
                    <a:pt x="3215386" y="0"/>
                  </a:lnTo>
                  <a:lnTo>
                    <a:pt x="8229" y="0"/>
                  </a:lnTo>
                  <a:lnTo>
                    <a:pt x="0" y="0"/>
                  </a:lnTo>
                  <a:lnTo>
                    <a:pt x="0" y="247853"/>
                  </a:lnTo>
                  <a:lnTo>
                    <a:pt x="8229" y="247853"/>
                  </a:lnTo>
                  <a:lnTo>
                    <a:pt x="3215386" y="247853"/>
                  </a:lnTo>
                  <a:lnTo>
                    <a:pt x="3223590" y="247853"/>
                  </a:lnTo>
                  <a:lnTo>
                    <a:pt x="3223590" y="0"/>
                  </a:lnTo>
                  <a:close/>
                </a:path>
              </a:pathLst>
            </a:custGeom>
            <a:solidFill>
              <a:srgbClr val="000000"/>
            </a:solidFill>
          </p:spPr>
          <p:txBody>
            <a:bodyPr wrap="square" lIns="0" tIns="0" rIns="0" bIns="0" rtlCol="0"/>
            <a:lstStyle/>
            <a:p>
              <a:endParaRPr sz="1154"/>
            </a:p>
          </p:txBody>
        </p:sp>
        <p:sp>
          <p:nvSpPr>
            <p:cNvPr id="41" name="object 41"/>
            <p:cNvSpPr/>
            <p:nvPr/>
          </p:nvSpPr>
          <p:spPr>
            <a:xfrm>
              <a:off x="1883783" y="2895774"/>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42" name="object 42"/>
            <p:cNvSpPr/>
            <p:nvPr/>
          </p:nvSpPr>
          <p:spPr>
            <a:xfrm>
              <a:off x="1881873" y="2893863"/>
              <a:ext cx="478155" cy="481965"/>
            </a:xfrm>
            <a:custGeom>
              <a:avLst/>
              <a:gdLst/>
              <a:ahLst/>
              <a:cxnLst/>
              <a:rect l="l" t="t" r="r" b="b"/>
              <a:pathLst>
                <a:path w="478155"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43" name="object 43"/>
          <p:cNvSpPr txBox="1"/>
          <p:nvPr/>
        </p:nvSpPr>
        <p:spPr>
          <a:xfrm>
            <a:off x="2051582" y="4420976"/>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p>
        </p:txBody>
      </p:sp>
      <p:sp>
        <p:nvSpPr>
          <p:cNvPr id="44" name="object 44"/>
          <p:cNvSpPr txBox="1"/>
          <p:nvPr/>
        </p:nvSpPr>
        <p:spPr>
          <a:xfrm>
            <a:off x="5442275" y="444296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5" name="object 45"/>
          <p:cNvSpPr txBox="1"/>
          <p:nvPr/>
        </p:nvSpPr>
        <p:spPr>
          <a:xfrm>
            <a:off x="5442275" y="581865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6" name="object 46"/>
          <p:cNvSpPr txBox="1"/>
          <p:nvPr/>
        </p:nvSpPr>
        <p:spPr>
          <a:xfrm>
            <a:off x="684373" y="581865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7" name="object 47"/>
          <p:cNvSpPr txBox="1"/>
          <p:nvPr/>
        </p:nvSpPr>
        <p:spPr>
          <a:xfrm>
            <a:off x="684373" y="7240018"/>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p>
        </p:txBody>
      </p:sp>
      <p:pic>
        <p:nvPicPr>
          <p:cNvPr id="48" name="object 48"/>
          <p:cNvPicPr/>
          <p:nvPr/>
        </p:nvPicPr>
        <p:blipFill>
          <a:blip r:embed="rId5" cstate="print"/>
          <a:stretch>
            <a:fillRect/>
          </a:stretch>
        </p:blipFill>
        <p:spPr>
          <a:xfrm>
            <a:off x="2209042" y="3963194"/>
            <a:ext cx="99433" cy="99433"/>
          </a:xfrm>
          <a:prstGeom prst="rect">
            <a:avLst/>
          </a:prstGeom>
        </p:spPr>
      </p:pic>
      <p:pic>
        <p:nvPicPr>
          <p:cNvPr id="49" name="object 49"/>
          <p:cNvPicPr/>
          <p:nvPr/>
        </p:nvPicPr>
        <p:blipFill>
          <a:blip r:embed="rId6" cstate="print"/>
          <a:stretch>
            <a:fillRect/>
          </a:stretch>
        </p:blipFill>
        <p:spPr>
          <a:xfrm>
            <a:off x="2046811" y="3961848"/>
            <a:ext cx="99433" cy="99433"/>
          </a:xfrm>
          <a:prstGeom prst="rect">
            <a:avLst/>
          </a:prstGeom>
        </p:spPr>
      </p:pic>
      <p:pic>
        <p:nvPicPr>
          <p:cNvPr id="50" name="object 50"/>
          <p:cNvPicPr/>
          <p:nvPr/>
        </p:nvPicPr>
        <p:blipFill>
          <a:blip r:embed="rId7" cstate="print"/>
          <a:stretch>
            <a:fillRect/>
          </a:stretch>
        </p:blipFill>
        <p:spPr>
          <a:xfrm>
            <a:off x="1875837" y="3961848"/>
            <a:ext cx="99433" cy="99433"/>
          </a:xfrm>
          <a:prstGeom prst="rect">
            <a:avLst/>
          </a:prstGeom>
        </p:spPr>
      </p:pic>
      <p:pic>
        <p:nvPicPr>
          <p:cNvPr id="51" name="object 51"/>
          <p:cNvPicPr/>
          <p:nvPr/>
        </p:nvPicPr>
        <p:blipFill>
          <a:blip r:embed="rId8" cstate="print"/>
          <a:stretch>
            <a:fillRect/>
          </a:stretch>
        </p:blipFill>
        <p:spPr>
          <a:xfrm>
            <a:off x="849720" y="5345626"/>
            <a:ext cx="99433" cy="99433"/>
          </a:xfrm>
          <a:prstGeom prst="rect">
            <a:avLst/>
          </a:prstGeom>
        </p:spPr>
      </p:pic>
      <p:pic>
        <p:nvPicPr>
          <p:cNvPr id="52" name="object 52"/>
          <p:cNvPicPr/>
          <p:nvPr/>
        </p:nvPicPr>
        <p:blipFill>
          <a:blip r:embed="rId9" cstate="print"/>
          <a:stretch>
            <a:fillRect/>
          </a:stretch>
        </p:blipFill>
        <p:spPr>
          <a:xfrm>
            <a:off x="687486" y="5344278"/>
            <a:ext cx="99433" cy="99433"/>
          </a:xfrm>
          <a:prstGeom prst="rect">
            <a:avLst/>
          </a:prstGeom>
        </p:spPr>
      </p:pic>
      <p:pic>
        <p:nvPicPr>
          <p:cNvPr id="53" name="object 53"/>
          <p:cNvPicPr/>
          <p:nvPr/>
        </p:nvPicPr>
        <p:blipFill>
          <a:blip r:embed="rId10" cstate="print"/>
          <a:stretch>
            <a:fillRect/>
          </a:stretch>
        </p:blipFill>
        <p:spPr>
          <a:xfrm>
            <a:off x="516516" y="5344278"/>
            <a:ext cx="99433" cy="99433"/>
          </a:xfrm>
          <a:prstGeom prst="rect">
            <a:avLst/>
          </a:prstGeom>
        </p:spPr>
      </p:pic>
      <p:pic>
        <p:nvPicPr>
          <p:cNvPr id="54" name="object 54"/>
          <p:cNvPicPr/>
          <p:nvPr/>
        </p:nvPicPr>
        <p:blipFill>
          <a:blip r:embed="rId8" cstate="print"/>
          <a:stretch>
            <a:fillRect/>
          </a:stretch>
        </p:blipFill>
        <p:spPr>
          <a:xfrm>
            <a:off x="849720" y="6776803"/>
            <a:ext cx="99433" cy="99433"/>
          </a:xfrm>
          <a:prstGeom prst="rect">
            <a:avLst/>
          </a:prstGeom>
        </p:spPr>
      </p:pic>
      <p:pic>
        <p:nvPicPr>
          <p:cNvPr id="55" name="object 55"/>
          <p:cNvPicPr/>
          <p:nvPr/>
        </p:nvPicPr>
        <p:blipFill>
          <a:blip r:embed="rId11" cstate="print"/>
          <a:stretch>
            <a:fillRect/>
          </a:stretch>
        </p:blipFill>
        <p:spPr>
          <a:xfrm>
            <a:off x="687486" y="6775455"/>
            <a:ext cx="99433" cy="99433"/>
          </a:xfrm>
          <a:prstGeom prst="rect">
            <a:avLst/>
          </a:prstGeom>
        </p:spPr>
      </p:pic>
      <p:pic>
        <p:nvPicPr>
          <p:cNvPr id="56" name="object 56"/>
          <p:cNvPicPr/>
          <p:nvPr/>
        </p:nvPicPr>
        <p:blipFill>
          <a:blip r:embed="rId7" cstate="print"/>
          <a:stretch>
            <a:fillRect/>
          </a:stretch>
        </p:blipFill>
        <p:spPr>
          <a:xfrm>
            <a:off x="516516" y="6775455"/>
            <a:ext cx="99433" cy="99433"/>
          </a:xfrm>
          <a:prstGeom prst="rect">
            <a:avLst/>
          </a:prstGeom>
        </p:spPr>
      </p:pic>
      <p:pic>
        <p:nvPicPr>
          <p:cNvPr id="57" name="object 57"/>
          <p:cNvPicPr/>
          <p:nvPr/>
        </p:nvPicPr>
        <p:blipFill>
          <a:blip r:embed="rId12" cstate="print"/>
          <a:stretch>
            <a:fillRect/>
          </a:stretch>
        </p:blipFill>
        <p:spPr>
          <a:xfrm>
            <a:off x="5622752" y="3963194"/>
            <a:ext cx="99433" cy="99433"/>
          </a:xfrm>
          <a:prstGeom prst="rect">
            <a:avLst/>
          </a:prstGeom>
        </p:spPr>
      </p:pic>
      <p:pic>
        <p:nvPicPr>
          <p:cNvPr id="58" name="object 58"/>
          <p:cNvPicPr/>
          <p:nvPr/>
        </p:nvPicPr>
        <p:blipFill>
          <a:blip r:embed="rId13" cstate="print"/>
          <a:stretch>
            <a:fillRect/>
          </a:stretch>
        </p:blipFill>
        <p:spPr>
          <a:xfrm>
            <a:off x="5460518" y="3961848"/>
            <a:ext cx="99433" cy="99433"/>
          </a:xfrm>
          <a:prstGeom prst="rect">
            <a:avLst/>
          </a:prstGeom>
        </p:spPr>
      </p:pic>
      <p:pic>
        <p:nvPicPr>
          <p:cNvPr id="59" name="object 59"/>
          <p:cNvPicPr/>
          <p:nvPr/>
        </p:nvPicPr>
        <p:blipFill>
          <a:blip r:embed="rId14" cstate="print"/>
          <a:stretch>
            <a:fillRect/>
          </a:stretch>
        </p:blipFill>
        <p:spPr>
          <a:xfrm>
            <a:off x="5289544" y="3961848"/>
            <a:ext cx="99433" cy="99433"/>
          </a:xfrm>
          <a:prstGeom prst="rect">
            <a:avLst/>
          </a:prstGeom>
        </p:spPr>
      </p:pic>
      <p:pic>
        <p:nvPicPr>
          <p:cNvPr id="60" name="object 60"/>
          <p:cNvPicPr/>
          <p:nvPr/>
        </p:nvPicPr>
        <p:blipFill>
          <a:blip r:embed="rId15" cstate="print"/>
          <a:stretch>
            <a:fillRect/>
          </a:stretch>
        </p:blipFill>
        <p:spPr>
          <a:xfrm>
            <a:off x="5622752" y="5345626"/>
            <a:ext cx="99433" cy="99433"/>
          </a:xfrm>
          <a:prstGeom prst="rect">
            <a:avLst/>
          </a:prstGeom>
        </p:spPr>
      </p:pic>
      <p:pic>
        <p:nvPicPr>
          <p:cNvPr id="61" name="object 61"/>
          <p:cNvPicPr/>
          <p:nvPr/>
        </p:nvPicPr>
        <p:blipFill>
          <a:blip r:embed="rId16" cstate="print"/>
          <a:stretch>
            <a:fillRect/>
          </a:stretch>
        </p:blipFill>
        <p:spPr>
          <a:xfrm>
            <a:off x="5460518" y="5344278"/>
            <a:ext cx="99433" cy="99433"/>
          </a:xfrm>
          <a:prstGeom prst="rect">
            <a:avLst/>
          </a:prstGeom>
        </p:spPr>
      </p:pic>
      <p:pic>
        <p:nvPicPr>
          <p:cNvPr id="62" name="object 62"/>
          <p:cNvPicPr/>
          <p:nvPr/>
        </p:nvPicPr>
        <p:blipFill>
          <a:blip r:embed="rId17" cstate="print"/>
          <a:stretch>
            <a:fillRect/>
          </a:stretch>
        </p:blipFill>
        <p:spPr>
          <a:xfrm>
            <a:off x="5289544" y="5344278"/>
            <a:ext cx="99433" cy="99433"/>
          </a:xfrm>
          <a:prstGeom prst="rect">
            <a:avLst/>
          </a:prstGeom>
        </p:spPr>
      </p:pic>
      <p:grpSp>
        <p:nvGrpSpPr>
          <p:cNvPr id="63" name="object 63"/>
          <p:cNvGrpSpPr/>
          <p:nvPr/>
        </p:nvGrpSpPr>
        <p:grpSpPr>
          <a:xfrm>
            <a:off x="420251" y="3897060"/>
            <a:ext cx="836293" cy="842400"/>
            <a:chOff x="343803" y="2503463"/>
            <a:chExt cx="836294" cy="836294"/>
          </a:xfrm>
        </p:grpSpPr>
        <p:pic>
          <p:nvPicPr>
            <p:cNvPr id="64" name="object 64"/>
            <p:cNvPicPr/>
            <p:nvPr/>
          </p:nvPicPr>
          <p:blipFill>
            <a:blip r:embed="rId18" cstate="print"/>
            <a:stretch>
              <a:fillRect/>
            </a:stretch>
          </p:blipFill>
          <p:spPr>
            <a:xfrm>
              <a:off x="351281" y="2511087"/>
              <a:ext cx="821010" cy="820727"/>
            </a:xfrm>
            <a:prstGeom prst="rect">
              <a:avLst/>
            </a:prstGeom>
          </p:spPr>
        </p:pic>
        <p:sp>
          <p:nvSpPr>
            <p:cNvPr id="65" name="object 65"/>
            <p:cNvSpPr/>
            <p:nvPr/>
          </p:nvSpPr>
          <p:spPr>
            <a:xfrm>
              <a:off x="343803" y="2503463"/>
              <a:ext cx="836294" cy="836294"/>
            </a:xfrm>
            <a:custGeom>
              <a:avLst/>
              <a:gdLst/>
              <a:ahLst/>
              <a:cxnLst/>
              <a:rect l="l" t="t" r="r" b="b"/>
              <a:pathLst>
                <a:path w="836294" h="836295">
                  <a:moveTo>
                    <a:pt x="417983" y="835963"/>
                  </a:moveTo>
                  <a:lnTo>
                    <a:pt x="369305" y="833146"/>
                  </a:lnTo>
                  <a:lnTo>
                    <a:pt x="322258" y="824905"/>
                  </a:lnTo>
                  <a:lnTo>
                    <a:pt x="277159" y="811556"/>
                  </a:lnTo>
                  <a:lnTo>
                    <a:pt x="234324" y="793415"/>
                  </a:lnTo>
                  <a:lnTo>
                    <a:pt x="194069" y="770799"/>
                  </a:lnTo>
                  <a:lnTo>
                    <a:pt x="156709" y="744023"/>
                  </a:lnTo>
                  <a:lnTo>
                    <a:pt x="122561" y="713403"/>
                  </a:lnTo>
                  <a:lnTo>
                    <a:pt x="91941" y="679256"/>
                  </a:lnTo>
                  <a:lnTo>
                    <a:pt x="65164" y="641896"/>
                  </a:lnTo>
                  <a:lnTo>
                    <a:pt x="42548" y="601642"/>
                  </a:lnTo>
                  <a:lnTo>
                    <a:pt x="24407" y="558807"/>
                  </a:lnTo>
                  <a:lnTo>
                    <a:pt x="11058" y="513710"/>
                  </a:lnTo>
                  <a:lnTo>
                    <a:pt x="2817" y="466664"/>
                  </a:lnTo>
                  <a:lnTo>
                    <a:pt x="0" y="417987"/>
                  </a:lnTo>
                  <a:lnTo>
                    <a:pt x="2817" y="369309"/>
                  </a:lnTo>
                  <a:lnTo>
                    <a:pt x="11058" y="322263"/>
                  </a:lnTo>
                  <a:lnTo>
                    <a:pt x="24407" y="277164"/>
                  </a:lnTo>
                  <a:lnTo>
                    <a:pt x="42548" y="234328"/>
                  </a:lnTo>
                  <a:lnTo>
                    <a:pt x="65165" y="194072"/>
                  </a:lnTo>
                  <a:lnTo>
                    <a:pt x="91942" y="156712"/>
                  </a:lnTo>
                  <a:lnTo>
                    <a:pt x="122562" y="122564"/>
                  </a:lnTo>
                  <a:lnTo>
                    <a:pt x="156710" y="91943"/>
                  </a:lnTo>
                  <a:lnTo>
                    <a:pt x="194070" y="65166"/>
                  </a:lnTo>
                  <a:lnTo>
                    <a:pt x="234325" y="42549"/>
                  </a:lnTo>
                  <a:lnTo>
                    <a:pt x="277161" y="24408"/>
                  </a:lnTo>
                  <a:lnTo>
                    <a:pt x="322259" y="11058"/>
                  </a:lnTo>
                  <a:lnTo>
                    <a:pt x="369305" y="2817"/>
                  </a:lnTo>
                  <a:lnTo>
                    <a:pt x="417983" y="0"/>
                  </a:lnTo>
                  <a:lnTo>
                    <a:pt x="466661" y="2817"/>
                  </a:lnTo>
                  <a:lnTo>
                    <a:pt x="513707" y="11058"/>
                  </a:lnTo>
                  <a:lnTo>
                    <a:pt x="527831" y="15239"/>
                  </a:lnTo>
                  <a:lnTo>
                    <a:pt x="417983" y="15239"/>
                  </a:lnTo>
                  <a:lnTo>
                    <a:pt x="371080" y="17954"/>
                  </a:lnTo>
                  <a:lnTo>
                    <a:pt x="325750" y="25895"/>
                  </a:lnTo>
                  <a:lnTo>
                    <a:pt x="282296" y="38757"/>
                  </a:lnTo>
                  <a:lnTo>
                    <a:pt x="241022" y="56237"/>
                  </a:lnTo>
                  <a:lnTo>
                    <a:pt x="202235" y="78030"/>
                  </a:lnTo>
                  <a:lnTo>
                    <a:pt x="166237" y="103830"/>
                  </a:lnTo>
                  <a:lnTo>
                    <a:pt x="133334" y="133335"/>
                  </a:lnTo>
                  <a:lnTo>
                    <a:pt x="103830" y="166238"/>
                  </a:lnTo>
                  <a:lnTo>
                    <a:pt x="78029" y="202236"/>
                  </a:lnTo>
                  <a:lnTo>
                    <a:pt x="56237" y="241024"/>
                  </a:lnTo>
                  <a:lnTo>
                    <a:pt x="38757" y="282298"/>
                  </a:lnTo>
                  <a:lnTo>
                    <a:pt x="25895" y="325753"/>
                  </a:lnTo>
                  <a:lnTo>
                    <a:pt x="17954" y="371084"/>
                  </a:lnTo>
                  <a:lnTo>
                    <a:pt x="15240" y="417987"/>
                  </a:lnTo>
                  <a:lnTo>
                    <a:pt x="17954" y="464890"/>
                  </a:lnTo>
                  <a:lnTo>
                    <a:pt x="25895" y="510221"/>
                  </a:lnTo>
                  <a:lnTo>
                    <a:pt x="38758" y="553675"/>
                  </a:lnTo>
                  <a:lnTo>
                    <a:pt x="56237" y="594948"/>
                  </a:lnTo>
                  <a:lnTo>
                    <a:pt x="78030" y="633736"/>
                  </a:lnTo>
                  <a:lnTo>
                    <a:pt x="103830" y="669733"/>
                  </a:lnTo>
                  <a:lnTo>
                    <a:pt x="133334" y="702636"/>
                  </a:lnTo>
                  <a:lnTo>
                    <a:pt x="166237" y="732140"/>
                  </a:lnTo>
                  <a:lnTo>
                    <a:pt x="202235" y="757940"/>
                  </a:lnTo>
                  <a:lnTo>
                    <a:pt x="241023" y="779732"/>
                  </a:lnTo>
                  <a:lnTo>
                    <a:pt x="282296" y="797211"/>
                  </a:lnTo>
                  <a:lnTo>
                    <a:pt x="325750" y="810074"/>
                  </a:lnTo>
                  <a:lnTo>
                    <a:pt x="371081" y="818014"/>
                  </a:lnTo>
                  <a:lnTo>
                    <a:pt x="417983" y="820729"/>
                  </a:lnTo>
                  <a:lnTo>
                    <a:pt x="527816" y="820729"/>
                  </a:lnTo>
                  <a:lnTo>
                    <a:pt x="513707" y="824905"/>
                  </a:lnTo>
                  <a:lnTo>
                    <a:pt x="466660" y="833146"/>
                  </a:lnTo>
                  <a:lnTo>
                    <a:pt x="417983" y="835963"/>
                  </a:lnTo>
                  <a:close/>
                </a:path>
                <a:path w="836294" h="836295">
                  <a:moveTo>
                    <a:pt x="527816" y="820729"/>
                  </a:moveTo>
                  <a:lnTo>
                    <a:pt x="417983" y="820729"/>
                  </a:lnTo>
                  <a:lnTo>
                    <a:pt x="464884" y="818014"/>
                  </a:lnTo>
                  <a:lnTo>
                    <a:pt x="510215" y="810073"/>
                  </a:lnTo>
                  <a:lnTo>
                    <a:pt x="553669" y="797211"/>
                  </a:lnTo>
                  <a:lnTo>
                    <a:pt x="594943" y="779731"/>
                  </a:lnTo>
                  <a:lnTo>
                    <a:pt x="633731" y="757939"/>
                  </a:lnTo>
                  <a:lnTo>
                    <a:pt x="669729" y="732139"/>
                  </a:lnTo>
                  <a:lnTo>
                    <a:pt x="702632" y="702635"/>
                  </a:lnTo>
                  <a:lnTo>
                    <a:pt x="732136" y="669732"/>
                  </a:lnTo>
                  <a:lnTo>
                    <a:pt x="757937" y="633734"/>
                  </a:lnTo>
                  <a:lnTo>
                    <a:pt x="779730" y="594947"/>
                  </a:lnTo>
                  <a:lnTo>
                    <a:pt x="797210" y="553674"/>
                  </a:lnTo>
                  <a:lnTo>
                    <a:pt x="810073" y="510220"/>
                  </a:lnTo>
                  <a:lnTo>
                    <a:pt x="818014" y="464889"/>
                  </a:lnTo>
                  <a:lnTo>
                    <a:pt x="820729" y="417987"/>
                  </a:lnTo>
                  <a:lnTo>
                    <a:pt x="818014" y="371084"/>
                  </a:lnTo>
                  <a:lnTo>
                    <a:pt x="810073" y="325753"/>
                  </a:lnTo>
                  <a:lnTo>
                    <a:pt x="797210" y="282298"/>
                  </a:lnTo>
                  <a:lnTo>
                    <a:pt x="779730" y="241024"/>
                  </a:lnTo>
                  <a:lnTo>
                    <a:pt x="757938" y="202236"/>
                  </a:lnTo>
                  <a:lnTo>
                    <a:pt x="732137" y="166238"/>
                  </a:lnTo>
                  <a:lnTo>
                    <a:pt x="702632" y="133335"/>
                  </a:lnTo>
                  <a:lnTo>
                    <a:pt x="669729" y="103830"/>
                  </a:lnTo>
                  <a:lnTo>
                    <a:pt x="633731" y="78030"/>
                  </a:lnTo>
                  <a:lnTo>
                    <a:pt x="594943" y="56237"/>
                  </a:lnTo>
                  <a:lnTo>
                    <a:pt x="553670" y="38757"/>
                  </a:lnTo>
                  <a:lnTo>
                    <a:pt x="510215" y="25895"/>
                  </a:lnTo>
                  <a:lnTo>
                    <a:pt x="464885" y="17954"/>
                  </a:lnTo>
                  <a:lnTo>
                    <a:pt x="417983" y="15239"/>
                  </a:lnTo>
                  <a:lnTo>
                    <a:pt x="527831" y="15239"/>
                  </a:lnTo>
                  <a:lnTo>
                    <a:pt x="601641" y="42549"/>
                  </a:lnTo>
                  <a:lnTo>
                    <a:pt x="641896" y="65166"/>
                  </a:lnTo>
                  <a:lnTo>
                    <a:pt x="679256" y="91944"/>
                  </a:lnTo>
                  <a:lnTo>
                    <a:pt x="713404" y="122564"/>
                  </a:lnTo>
                  <a:lnTo>
                    <a:pt x="744024" y="156713"/>
                  </a:lnTo>
                  <a:lnTo>
                    <a:pt x="770800" y="194073"/>
                  </a:lnTo>
                  <a:lnTo>
                    <a:pt x="793417" y="234329"/>
                  </a:lnTo>
                  <a:lnTo>
                    <a:pt x="811558" y="277164"/>
                  </a:lnTo>
                  <a:lnTo>
                    <a:pt x="824907" y="322263"/>
                  </a:lnTo>
                  <a:lnTo>
                    <a:pt x="833148" y="369309"/>
                  </a:lnTo>
                  <a:lnTo>
                    <a:pt x="835965" y="417987"/>
                  </a:lnTo>
                  <a:lnTo>
                    <a:pt x="833148" y="466664"/>
                  </a:lnTo>
                  <a:lnTo>
                    <a:pt x="824907" y="513710"/>
                  </a:lnTo>
                  <a:lnTo>
                    <a:pt x="811557" y="558808"/>
                  </a:lnTo>
                  <a:lnTo>
                    <a:pt x="793417" y="601642"/>
                  </a:lnTo>
                  <a:lnTo>
                    <a:pt x="770800" y="641897"/>
                  </a:lnTo>
                  <a:lnTo>
                    <a:pt x="744024" y="679256"/>
                  </a:lnTo>
                  <a:lnTo>
                    <a:pt x="713403" y="713404"/>
                  </a:lnTo>
                  <a:lnTo>
                    <a:pt x="679255" y="744023"/>
                  </a:lnTo>
                  <a:lnTo>
                    <a:pt x="641896" y="770799"/>
                  </a:lnTo>
                  <a:lnTo>
                    <a:pt x="601641" y="793416"/>
                  </a:lnTo>
                  <a:lnTo>
                    <a:pt x="558806" y="811556"/>
                  </a:lnTo>
                  <a:lnTo>
                    <a:pt x="527816" y="820729"/>
                  </a:lnTo>
                  <a:close/>
                </a:path>
              </a:pathLst>
            </a:custGeom>
            <a:solidFill>
              <a:srgbClr val="000000"/>
            </a:solidFill>
          </p:spPr>
          <p:txBody>
            <a:bodyPr wrap="square" lIns="0" tIns="0" rIns="0" bIns="0" rtlCol="0"/>
            <a:lstStyle/>
            <a:p>
              <a:endParaRPr sz="1154"/>
            </a:p>
          </p:txBody>
        </p:sp>
      </p:grpSp>
      <p:sp>
        <p:nvSpPr>
          <p:cNvPr id="66" name="object 66"/>
          <p:cNvSpPr txBox="1"/>
          <p:nvPr/>
        </p:nvSpPr>
        <p:spPr>
          <a:xfrm>
            <a:off x="1135920" y="1222084"/>
            <a:ext cx="4575810" cy="266098"/>
          </a:xfrm>
          <a:prstGeom prst="rect">
            <a:avLst/>
          </a:prstGeom>
        </p:spPr>
        <p:txBody>
          <a:bodyPr vert="horz" wrap="square" lIns="0" tIns="22225" rIns="0" bIns="0" rtlCol="0">
            <a:spAutoFit/>
          </a:bodyPr>
          <a:lstStyle/>
          <a:p>
            <a:pPr marL="12701" marR="5081">
              <a:lnSpc>
                <a:spcPts val="1890"/>
              </a:lnSpc>
              <a:spcBef>
                <a:spcPts val="176"/>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Customer Journey  Mapping</a:t>
            </a:r>
          </a:p>
        </p:txBody>
      </p:sp>
      <p:sp>
        <p:nvSpPr>
          <p:cNvPr id="67" name="object 67"/>
          <p:cNvSpPr txBox="1"/>
          <p:nvPr/>
        </p:nvSpPr>
        <p:spPr>
          <a:xfrm>
            <a:off x="3972227" y="3228469"/>
            <a:ext cx="1878964"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Decide on a target customer persona and the  scope of the journey to be explored today.</a:t>
            </a:r>
            <a:endParaRPr sz="649">
              <a:latin typeface="Trebuchet MS"/>
              <a:cs typeface="Trebuchet MS"/>
            </a:endParaRPr>
          </a:p>
          <a:p>
            <a:pPr marL="12701" marR="52073">
              <a:lnSpc>
                <a:spcPct val="122600"/>
              </a:lnSpc>
            </a:pPr>
            <a:r>
              <a:rPr sz="649" dirty="0">
                <a:latin typeface="Trebuchet MS"/>
                <a:cs typeface="Trebuchet MS"/>
              </a:rPr>
              <a:t>Give them a visual representation, name and  description.</a:t>
            </a:r>
            <a:endParaRPr sz="649">
              <a:latin typeface="Trebuchet MS"/>
              <a:cs typeface="Trebuchet MS"/>
            </a:endParaRPr>
          </a:p>
        </p:txBody>
      </p:sp>
      <p:sp>
        <p:nvSpPr>
          <p:cNvPr id="68" name="object 68"/>
          <p:cNvSpPr txBox="1"/>
          <p:nvPr/>
        </p:nvSpPr>
        <p:spPr>
          <a:xfrm>
            <a:off x="6327591" y="3228554"/>
            <a:ext cx="1562100" cy="368499"/>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Use sticky notes to build a back story,  including the customer's reasons for  taking this particular journey.</a:t>
            </a:r>
            <a:endParaRPr sz="649">
              <a:latin typeface="Trebuchet MS"/>
              <a:cs typeface="Trebuchet MS"/>
            </a:endParaRPr>
          </a:p>
        </p:txBody>
      </p:sp>
      <p:sp>
        <p:nvSpPr>
          <p:cNvPr id="69" name="object 69"/>
          <p:cNvSpPr txBox="1"/>
          <p:nvPr/>
        </p:nvSpPr>
        <p:spPr>
          <a:xfrm>
            <a:off x="8476859" y="3228522"/>
            <a:ext cx="1299845"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Ideally, 1 persona = 1 journey  map. Duplicate these pages to  repeat the exercise for another  persona.</a:t>
            </a:r>
            <a:endParaRPr sz="649">
              <a:latin typeface="Trebuchet MS"/>
              <a:cs typeface="Trebuchet MS"/>
            </a:endParaRPr>
          </a:p>
        </p:txBody>
      </p:sp>
      <p:sp>
        <p:nvSpPr>
          <p:cNvPr id="70" name="object 70"/>
          <p:cNvSpPr txBox="1"/>
          <p:nvPr/>
        </p:nvSpPr>
        <p:spPr>
          <a:xfrm>
            <a:off x="430820" y="4779059"/>
            <a:ext cx="784860" cy="339195"/>
          </a:xfrm>
          <a:prstGeom prst="rect">
            <a:avLst/>
          </a:prstGeom>
        </p:spPr>
        <p:txBody>
          <a:bodyPr vert="horz" wrap="square" lIns="0" tIns="13335" rIns="0" bIns="0" rtlCol="0">
            <a:spAutoFit/>
          </a:bodyPr>
          <a:lstStyle/>
          <a:p>
            <a:pPr marL="12701" marR="5081" indent="-634" algn="ctr">
              <a:lnSpc>
                <a:spcPct val="103099"/>
              </a:lnSpc>
              <a:spcBef>
                <a:spcPts val="106"/>
              </a:spcBef>
            </a:pPr>
            <a:r>
              <a:rPr sz="700" b="1" dirty="0">
                <a:latin typeface="Trebuchet MS"/>
                <a:cs typeface="Trebuchet MS"/>
              </a:rPr>
              <a:t>Persona 1  </a:t>
            </a:r>
            <a:r>
              <a:rPr sz="700" dirty="0">
                <a:latin typeface="Trebuchet MS"/>
                <a:cs typeface="Trebuchet MS"/>
              </a:rPr>
              <a:t>[Insert persona's  name here]</a:t>
            </a:r>
            <a:endParaRPr sz="700">
              <a:latin typeface="Trebuchet MS"/>
              <a:cs typeface="Trebuchet MS"/>
            </a:endParaRPr>
          </a:p>
        </p:txBody>
      </p:sp>
      <p:sp>
        <p:nvSpPr>
          <p:cNvPr id="71" name="object 71"/>
          <p:cNvSpPr txBox="1"/>
          <p:nvPr/>
        </p:nvSpPr>
        <p:spPr>
          <a:xfrm>
            <a:off x="1771714" y="3901497"/>
            <a:ext cx="3206750" cy="162865"/>
          </a:xfrm>
          <a:prstGeom prst="rect">
            <a:avLst/>
          </a:prstGeom>
        </p:spPr>
        <p:txBody>
          <a:bodyPr vert="horz" wrap="square" lIns="0" tIns="16510" rIns="0" bIns="0" rtlCol="0">
            <a:spAutoFit/>
          </a:bodyPr>
          <a:lstStyle/>
          <a:p>
            <a:pPr marR="93352" algn="r">
              <a:spcBef>
                <a:spcPts val="130"/>
              </a:spcBef>
            </a:pPr>
            <a:r>
              <a:rPr sz="950" dirty="0">
                <a:latin typeface="Verdana"/>
                <a:cs typeface="Verdana"/>
              </a:rPr>
              <a:t>Key Attribute</a:t>
            </a:r>
            <a:endParaRPr sz="950">
              <a:latin typeface="Verdana"/>
              <a:cs typeface="Verdana"/>
            </a:endParaRPr>
          </a:p>
        </p:txBody>
      </p:sp>
      <p:sp>
        <p:nvSpPr>
          <p:cNvPr id="72" name="object 72"/>
          <p:cNvSpPr txBox="1"/>
          <p:nvPr/>
        </p:nvSpPr>
        <p:spPr>
          <a:xfrm>
            <a:off x="419791" y="5285480"/>
            <a:ext cx="4558665" cy="162865"/>
          </a:xfrm>
          <a:prstGeom prst="rect">
            <a:avLst/>
          </a:prstGeom>
        </p:spPr>
        <p:txBody>
          <a:bodyPr vert="horz" wrap="square" lIns="0" tIns="16510" rIns="0" bIns="0" rtlCol="0">
            <a:spAutoFit/>
          </a:bodyPr>
          <a:lstStyle/>
          <a:p>
            <a:pPr marR="93352" algn="r">
              <a:spcBef>
                <a:spcPts val="130"/>
              </a:spcBef>
            </a:pPr>
            <a:r>
              <a:rPr sz="950" dirty="0">
                <a:latin typeface="Verdana"/>
                <a:cs typeface="Verdana"/>
              </a:rPr>
              <a:t>Needs</a:t>
            </a:r>
            <a:endParaRPr sz="950">
              <a:latin typeface="Verdana"/>
              <a:cs typeface="Verdana"/>
            </a:endParaRPr>
          </a:p>
        </p:txBody>
      </p:sp>
      <p:sp>
        <p:nvSpPr>
          <p:cNvPr id="73" name="object 73"/>
          <p:cNvSpPr txBox="1"/>
          <p:nvPr/>
        </p:nvSpPr>
        <p:spPr>
          <a:xfrm>
            <a:off x="419774" y="6716635"/>
            <a:ext cx="9323069" cy="162865"/>
          </a:xfrm>
          <a:prstGeom prst="rect">
            <a:avLst/>
          </a:prstGeom>
        </p:spPr>
        <p:txBody>
          <a:bodyPr vert="horz" wrap="square" lIns="0" tIns="16510" rIns="0" bIns="0" rtlCol="0">
            <a:spAutoFit/>
          </a:bodyPr>
          <a:lstStyle/>
          <a:p>
            <a:pPr marR="83825" algn="r">
              <a:spcBef>
                <a:spcPts val="130"/>
              </a:spcBef>
            </a:pPr>
            <a:r>
              <a:rPr sz="950" dirty="0">
                <a:latin typeface="Verdana"/>
                <a:cs typeface="Verdana"/>
              </a:rPr>
              <a:t>Opportunities</a:t>
            </a:r>
            <a:endParaRPr sz="950">
              <a:latin typeface="Verdana"/>
              <a:cs typeface="Verdana"/>
            </a:endParaRPr>
          </a:p>
        </p:txBody>
      </p:sp>
      <p:sp>
        <p:nvSpPr>
          <p:cNvPr id="74" name="object 74"/>
          <p:cNvSpPr txBox="1"/>
          <p:nvPr/>
        </p:nvSpPr>
        <p:spPr>
          <a:xfrm>
            <a:off x="5184236" y="5285516"/>
            <a:ext cx="4558665" cy="162865"/>
          </a:xfrm>
          <a:prstGeom prst="rect">
            <a:avLst/>
          </a:prstGeom>
        </p:spPr>
        <p:txBody>
          <a:bodyPr vert="horz" wrap="square" lIns="0" tIns="16510" rIns="0" bIns="0" rtlCol="0">
            <a:spAutoFit/>
          </a:bodyPr>
          <a:lstStyle/>
          <a:p>
            <a:pPr marR="84462" algn="r">
              <a:spcBef>
                <a:spcPts val="130"/>
              </a:spcBef>
            </a:pPr>
            <a:r>
              <a:rPr sz="950" dirty="0">
                <a:latin typeface="Verdana"/>
                <a:cs typeface="Verdana"/>
              </a:rPr>
              <a:t>Challenges</a:t>
            </a:r>
            <a:endParaRPr sz="950">
              <a:latin typeface="Verdana"/>
              <a:cs typeface="Verdana"/>
            </a:endParaRPr>
          </a:p>
        </p:txBody>
      </p:sp>
      <p:sp>
        <p:nvSpPr>
          <p:cNvPr id="75" name="object 75"/>
          <p:cNvSpPr txBox="1"/>
          <p:nvPr/>
        </p:nvSpPr>
        <p:spPr>
          <a:xfrm>
            <a:off x="5184251" y="3901478"/>
            <a:ext cx="4558665" cy="162865"/>
          </a:xfrm>
          <a:prstGeom prst="rect">
            <a:avLst/>
          </a:prstGeom>
        </p:spPr>
        <p:txBody>
          <a:bodyPr vert="horz" wrap="square" lIns="0" tIns="16510" rIns="0" bIns="0" rtlCol="0">
            <a:spAutoFit/>
          </a:bodyPr>
          <a:lstStyle/>
          <a:p>
            <a:pPr marR="83825" algn="r">
              <a:spcBef>
                <a:spcPts val="130"/>
              </a:spcBef>
            </a:pPr>
            <a:r>
              <a:rPr sz="950" dirty="0">
                <a:latin typeface="Verdana"/>
                <a:cs typeface="Verdana"/>
              </a:rPr>
              <a:t>Short Description</a:t>
            </a:r>
            <a:endParaRPr sz="950">
              <a:latin typeface="Verdana"/>
              <a:cs typeface="Verdana"/>
            </a:endParaRPr>
          </a:p>
        </p:txBody>
      </p:sp>
      <p:grpSp>
        <p:nvGrpSpPr>
          <p:cNvPr id="76" name="object 76"/>
          <p:cNvGrpSpPr/>
          <p:nvPr/>
        </p:nvGrpSpPr>
        <p:grpSpPr>
          <a:xfrm>
            <a:off x="8053706" y="928321"/>
            <a:ext cx="1014094" cy="532130"/>
            <a:chOff x="8660617" y="1185442"/>
            <a:chExt cx="1014094" cy="532130"/>
          </a:xfrm>
        </p:grpSpPr>
        <p:sp>
          <p:nvSpPr>
            <p:cNvPr id="77" name="object 77"/>
            <p:cNvSpPr/>
            <p:nvPr/>
          </p:nvSpPr>
          <p:spPr>
            <a:xfrm>
              <a:off x="8842448" y="136727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3" y="1497"/>
                  </a:lnTo>
                  <a:lnTo>
                    <a:pt x="826069" y="5579"/>
                  </a:lnTo>
                  <a:lnTo>
                    <a:pt x="830151" y="11634"/>
                  </a:lnTo>
                  <a:lnTo>
                    <a:pt x="831648" y="19049"/>
                  </a:lnTo>
                  <a:lnTo>
                    <a:pt x="831648" y="331062"/>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50</a:t>
              </a:r>
              <a:endParaRPr sz="2000" dirty="0"/>
            </a:p>
          </p:txBody>
        </p:sp>
        <p:sp>
          <p:nvSpPr>
            <p:cNvPr id="78" name="object 78"/>
            <p:cNvSpPr/>
            <p:nvPr/>
          </p:nvSpPr>
          <p:spPr>
            <a:xfrm>
              <a:off x="8660617" y="118544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9" name="object 79"/>
            <p:cNvPicPr/>
            <p:nvPr/>
          </p:nvPicPr>
          <p:blipFill>
            <a:blip r:embed="rId19" cstate="print"/>
            <a:stretch>
              <a:fillRect/>
            </a:stretch>
          </p:blipFill>
          <p:spPr>
            <a:xfrm>
              <a:off x="8823495" y="1275930"/>
              <a:ext cx="108584" cy="165592"/>
            </a:xfrm>
            <a:prstGeom prst="rect">
              <a:avLst/>
            </a:prstGeom>
          </p:spPr>
        </p:pic>
      </p:grpSp>
      <p:sp>
        <p:nvSpPr>
          <p:cNvPr id="87" name="Slide Number Placeholder 86">
            <a:extLst>
              <a:ext uri="{FF2B5EF4-FFF2-40B4-BE49-F238E27FC236}">
                <a16:creationId xmlns:a16="http://schemas.microsoft.com/office/drawing/2014/main" id="{3EB59F0A-6B27-1459-E42D-928E1DE9EEBD}"/>
              </a:ext>
            </a:extLst>
          </p:cNvPr>
          <p:cNvSpPr>
            <a:spLocks noGrp="1"/>
          </p:cNvSpPr>
          <p:nvPr>
            <p:ph type="sldNum" sz="quarter" idx="7"/>
          </p:nvPr>
        </p:nvSpPr>
        <p:spPr>
          <a:xfrm>
            <a:off x="4125963" y="9329541"/>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81" name="TextBox 80">
            <a:extLst>
              <a:ext uri="{FF2B5EF4-FFF2-40B4-BE49-F238E27FC236}">
                <a16:creationId xmlns:a16="http://schemas.microsoft.com/office/drawing/2014/main" id="{24BE809C-E44D-F55B-AFB7-C2E7C59328C0}"/>
              </a:ext>
            </a:extLst>
          </p:cNvPr>
          <p:cNvSpPr txBox="1"/>
          <p:nvPr/>
        </p:nvSpPr>
        <p:spPr>
          <a:xfrm>
            <a:off x="2753983" y="4321399"/>
            <a:ext cx="1741817" cy="369332"/>
          </a:xfrm>
          <a:prstGeom prst="rect">
            <a:avLst/>
          </a:prstGeom>
          <a:noFill/>
        </p:spPr>
        <p:txBody>
          <a:bodyPr wrap="square">
            <a:spAutoFit/>
          </a:bodyPr>
          <a:lstStyle/>
          <a:p>
            <a:r>
              <a:rPr lang="en-ID" dirty="0" err="1"/>
              <a:t>Meylinda</a:t>
            </a:r>
            <a:endParaRPr lang="en-ID" dirty="0"/>
          </a:p>
        </p:txBody>
      </p:sp>
      <p:sp>
        <p:nvSpPr>
          <p:cNvPr id="82" name="TextBox 81">
            <a:extLst>
              <a:ext uri="{FF2B5EF4-FFF2-40B4-BE49-F238E27FC236}">
                <a16:creationId xmlns:a16="http://schemas.microsoft.com/office/drawing/2014/main" id="{33FDF400-9073-B1DA-1957-0411DDEBB326}"/>
              </a:ext>
            </a:extLst>
          </p:cNvPr>
          <p:cNvSpPr txBox="1"/>
          <p:nvPr/>
        </p:nvSpPr>
        <p:spPr>
          <a:xfrm>
            <a:off x="5837794" y="4166240"/>
            <a:ext cx="3938910" cy="923330"/>
          </a:xfrm>
          <a:prstGeom prst="rect">
            <a:avLst/>
          </a:prstGeom>
          <a:noFill/>
        </p:spPr>
        <p:txBody>
          <a:bodyPr wrap="square">
            <a:spAutoFit/>
          </a:bodyPr>
          <a:lstStyle/>
          <a:p>
            <a:r>
              <a:rPr lang="en-US" dirty="0"/>
              <a:t>A civil servant who wants to build his private house, but has difficulty finding the best builder in his field</a:t>
            </a:r>
            <a:endParaRPr lang="en-ID" dirty="0"/>
          </a:p>
        </p:txBody>
      </p:sp>
      <p:sp>
        <p:nvSpPr>
          <p:cNvPr id="84" name="TextBox 83">
            <a:extLst>
              <a:ext uri="{FF2B5EF4-FFF2-40B4-BE49-F238E27FC236}">
                <a16:creationId xmlns:a16="http://schemas.microsoft.com/office/drawing/2014/main" id="{60217736-408E-FD9B-783E-716135B8F9EC}"/>
              </a:ext>
            </a:extLst>
          </p:cNvPr>
          <p:cNvSpPr txBox="1"/>
          <p:nvPr/>
        </p:nvSpPr>
        <p:spPr>
          <a:xfrm>
            <a:off x="909516" y="5409545"/>
            <a:ext cx="4119082" cy="1200329"/>
          </a:xfrm>
          <a:prstGeom prst="rect">
            <a:avLst/>
          </a:prstGeom>
          <a:noFill/>
        </p:spPr>
        <p:txBody>
          <a:bodyPr wrap="square">
            <a:spAutoFit/>
          </a:bodyPr>
          <a:lstStyle/>
          <a:p>
            <a:pPr algn="just"/>
            <a:r>
              <a:rPr lang="en-US" dirty="0" err="1"/>
              <a:t>Meylinda</a:t>
            </a:r>
            <a:r>
              <a:rPr lang="en-US" dirty="0"/>
              <a:t> needs an integrated platform with a search for craftsmen based on specialization and a complete portfolio to find the right professional craftsman</a:t>
            </a:r>
            <a:endParaRPr lang="en-ID" dirty="0"/>
          </a:p>
        </p:txBody>
      </p:sp>
      <p:sp>
        <p:nvSpPr>
          <p:cNvPr id="86" name="TextBox 85">
            <a:extLst>
              <a:ext uri="{FF2B5EF4-FFF2-40B4-BE49-F238E27FC236}">
                <a16:creationId xmlns:a16="http://schemas.microsoft.com/office/drawing/2014/main" id="{B770186D-460A-49D8-5913-7CE9D9FF0F73}"/>
              </a:ext>
            </a:extLst>
          </p:cNvPr>
          <p:cNvSpPr txBox="1"/>
          <p:nvPr/>
        </p:nvSpPr>
        <p:spPr>
          <a:xfrm>
            <a:off x="5413982" y="5431765"/>
            <a:ext cx="4328861" cy="1200329"/>
          </a:xfrm>
          <a:prstGeom prst="rect">
            <a:avLst/>
          </a:prstGeom>
          <a:noFill/>
        </p:spPr>
        <p:txBody>
          <a:bodyPr wrap="square">
            <a:spAutoFit/>
          </a:bodyPr>
          <a:lstStyle/>
          <a:p>
            <a:pPr algn="just"/>
            <a:r>
              <a:rPr lang="en-US" dirty="0"/>
              <a:t>Understanding the driving factors in using the application and selecting a builder is the key to enabling involvement in safety, comfort and quality factors</a:t>
            </a:r>
            <a:endParaRPr lang="en-ID" dirty="0"/>
          </a:p>
        </p:txBody>
      </p:sp>
      <p:sp>
        <p:nvSpPr>
          <p:cNvPr id="89" name="TextBox 88">
            <a:extLst>
              <a:ext uri="{FF2B5EF4-FFF2-40B4-BE49-F238E27FC236}">
                <a16:creationId xmlns:a16="http://schemas.microsoft.com/office/drawing/2014/main" id="{0061AB2D-6B39-CEA5-DA7D-68940CC36AE2}"/>
              </a:ext>
            </a:extLst>
          </p:cNvPr>
          <p:cNvSpPr txBox="1"/>
          <p:nvPr/>
        </p:nvSpPr>
        <p:spPr>
          <a:xfrm>
            <a:off x="1037271" y="6858777"/>
            <a:ext cx="8657432" cy="1200329"/>
          </a:xfrm>
          <a:prstGeom prst="rect">
            <a:avLst/>
          </a:prstGeom>
          <a:noFill/>
        </p:spPr>
        <p:txBody>
          <a:bodyPr wrap="square">
            <a:spAutoFit/>
          </a:bodyPr>
          <a:lstStyle/>
          <a:p>
            <a:pPr algn="just"/>
            <a:r>
              <a:rPr lang="en-US" dirty="0"/>
              <a:t>Improved Design Functionality by providing more tools and design options that allow users to design their homes in greater detail. providing a step by step guide using tutorials on how to start a construction or home design project. There is an option to save previous preferences and designs for easy access for future projects. </a:t>
            </a:r>
            <a:endParaRPr lang="en-ID"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5800" y="8370832"/>
            <a:ext cx="7620" cy="13335"/>
          </a:xfrm>
          <a:custGeom>
            <a:avLst/>
            <a:gdLst/>
            <a:ahLst/>
            <a:cxnLst/>
            <a:rect l="l" t="t" r="r" b="b"/>
            <a:pathLst>
              <a:path w="7620" h="13334">
                <a:moveTo>
                  <a:pt x="0" y="13207"/>
                </a:moveTo>
                <a:lnTo>
                  <a:pt x="7620" y="13207"/>
                </a:lnTo>
                <a:lnTo>
                  <a:pt x="7620" y="0"/>
                </a:lnTo>
                <a:lnTo>
                  <a:pt x="0" y="0"/>
                </a:lnTo>
                <a:lnTo>
                  <a:pt x="0" y="13207"/>
                </a:lnTo>
                <a:close/>
              </a:path>
            </a:pathLst>
          </a:custGeom>
          <a:solidFill>
            <a:srgbClr val="000000"/>
          </a:solidFill>
        </p:spPr>
        <p:txBody>
          <a:bodyPr wrap="square" lIns="0" tIns="0" rIns="0" bIns="0" rtlCol="0"/>
          <a:lstStyle/>
          <a:p>
            <a:endParaRPr sz="1154"/>
          </a:p>
        </p:txBody>
      </p:sp>
      <p:sp>
        <p:nvSpPr>
          <p:cNvPr id="3" name="object 3"/>
          <p:cNvSpPr/>
          <p:nvPr/>
        </p:nvSpPr>
        <p:spPr>
          <a:xfrm>
            <a:off x="685800" y="6547572"/>
            <a:ext cx="7620" cy="1061720"/>
          </a:xfrm>
          <a:custGeom>
            <a:avLst/>
            <a:gdLst/>
            <a:ahLst/>
            <a:cxnLst/>
            <a:rect l="l" t="t" r="r" b="b"/>
            <a:pathLst>
              <a:path w="7620" h="1061720">
                <a:moveTo>
                  <a:pt x="0" y="1061257"/>
                </a:moveTo>
                <a:lnTo>
                  <a:pt x="7620" y="1061257"/>
                </a:lnTo>
                <a:lnTo>
                  <a:pt x="7620" y="0"/>
                </a:lnTo>
                <a:lnTo>
                  <a:pt x="0" y="0"/>
                </a:lnTo>
                <a:lnTo>
                  <a:pt x="0" y="1061257"/>
                </a:lnTo>
                <a:close/>
              </a:path>
            </a:pathLst>
          </a:custGeom>
          <a:solidFill>
            <a:srgbClr val="000000"/>
          </a:solidFill>
        </p:spPr>
        <p:txBody>
          <a:bodyPr wrap="square" lIns="0" tIns="0" rIns="0" bIns="0" rtlCol="0"/>
          <a:lstStyle/>
          <a:p>
            <a:endParaRPr sz="1154"/>
          </a:p>
        </p:txBody>
      </p:sp>
      <p:sp>
        <p:nvSpPr>
          <p:cNvPr id="4" name="object 4"/>
          <p:cNvSpPr/>
          <p:nvPr/>
        </p:nvSpPr>
        <p:spPr>
          <a:xfrm>
            <a:off x="685800" y="5765228"/>
            <a:ext cx="7620" cy="20954"/>
          </a:xfrm>
          <a:custGeom>
            <a:avLst/>
            <a:gdLst/>
            <a:ahLst/>
            <a:cxnLst/>
            <a:rect l="l" t="t" r="r" b="b"/>
            <a:pathLst>
              <a:path w="7620" h="20954">
                <a:moveTo>
                  <a:pt x="0" y="20346"/>
                </a:moveTo>
                <a:lnTo>
                  <a:pt x="7620" y="20346"/>
                </a:lnTo>
                <a:lnTo>
                  <a:pt x="7620" y="0"/>
                </a:lnTo>
                <a:lnTo>
                  <a:pt x="0" y="0"/>
                </a:lnTo>
                <a:lnTo>
                  <a:pt x="0" y="20346"/>
                </a:lnTo>
                <a:close/>
              </a:path>
            </a:pathLst>
          </a:custGeom>
          <a:solidFill>
            <a:srgbClr val="000000"/>
          </a:solidFill>
        </p:spPr>
        <p:txBody>
          <a:bodyPr wrap="square" lIns="0" tIns="0" rIns="0" bIns="0" rtlCol="0"/>
          <a:lstStyle/>
          <a:p>
            <a:endParaRPr sz="1154"/>
          </a:p>
        </p:txBody>
      </p:sp>
      <p:sp>
        <p:nvSpPr>
          <p:cNvPr id="5" name="object 5"/>
          <p:cNvSpPr/>
          <p:nvPr/>
        </p:nvSpPr>
        <p:spPr>
          <a:xfrm>
            <a:off x="685800" y="4978137"/>
            <a:ext cx="7620" cy="25401"/>
          </a:xfrm>
          <a:custGeom>
            <a:avLst/>
            <a:gdLst/>
            <a:ahLst/>
            <a:cxnLst/>
            <a:rect l="l" t="t" r="r" b="b"/>
            <a:pathLst>
              <a:path w="7620" h="25400">
                <a:moveTo>
                  <a:pt x="0" y="25088"/>
                </a:moveTo>
                <a:lnTo>
                  <a:pt x="7620" y="25088"/>
                </a:lnTo>
                <a:lnTo>
                  <a:pt x="7620" y="0"/>
                </a:lnTo>
                <a:lnTo>
                  <a:pt x="0" y="0"/>
                </a:lnTo>
                <a:lnTo>
                  <a:pt x="0" y="25088"/>
                </a:lnTo>
                <a:close/>
              </a:path>
            </a:pathLst>
          </a:custGeom>
          <a:solidFill>
            <a:srgbClr val="000000"/>
          </a:solidFill>
        </p:spPr>
        <p:txBody>
          <a:bodyPr wrap="square" lIns="0" tIns="0" rIns="0" bIns="0" rtlCol="0"/>
          <a:lstStyle/>
          <a:p>
            <a:endParaRPr sz="1154"/>
          </a:p>
        </p:txBody>
      </p:sp>
      <p:sp>
        <p:nvSpPr>
          <p:cNvPr id="6" name="object 6"/>
          <p:cNvSpPr/>
          <p:nvPr/>
        </p:nvSpPr>
        <p:spPr>
          <a:xfrm>
            <a:off x="685800" y="4201891"/>
            <a:ext cx="7620" cy="14603"/>
          </a:xfrm>
          <a:custGeom>
            <a:avLst/>
            <a:gdLst/>
            <a:ahLst/>
            <a:cxnLst/>
            <a:rect l="l" t="t" r="r" b="b"/>
            <a:pathLst>
              <a:path w="7620" h="14605">
                <a:moveTo>
                  <a:pt x="0" y="14247"/>
                </a:moveTo>
                <a:lnTo>
                  <a:pt x="7620" y="14247"/>
                </a:lnTo>
                <a:lnTo>
                  <a:pt x="7620" y="0"/>
                </a:lnTo>
                <a:lnTo>
                  <a:pt x="0" y="0"/>
                </a:lnTo>
                <a:lnTo>
                  <a:pt x="0" y="14247"/>
                </a:lnTo>
                <a:close/>
              </a:path>
            </a:pathLst>
          </a:custGeom>
          <a:solidFill>
            <a:srgbClr val="000000"/>
          </a:solidFill>
        </p:spPr>
        <p:txBody>
          <a:bodyPr wrap="square" lIns="0" tIns="0" rIns="0" bIns="0" rtlCol="0"/>
          <a:lstStyle/>
          <a:p>
            <a:endParaRPr sz="1154"/>
          </a:p>
        </p:txBody>
      </p:sp>
      <p:grpSp>
        <p:nvGrpSpPr>
          <p:cNvPr id="7" name="object 7"/>
          <p:cNvGrpSpPr/>
          <p:nvPr/>
        </p:nvGrpSpPr>
        <p:grpSpPr>
          <a:xfrm>
            <a:off x="693419" y="4201890"/>
            <a:ext cx="9136380" cy="4182746"/>
            <a:chOff x="562617" y="2739035"/>
            <a:chExt cx="9136380" cy="4182745"/>
          </a:xfrm>
        </p:grpSpPr>
        <p:sp>
          <p:nvSpPr>
            <p:cNvPr id="8" name="object 8"/>
            <p:cNvSpPr/>
            <p:nvPr/>
          </p:nvSpPr>
          <p:spPr>
            <a:xfrm>
              <a:off x="562610" y="2739046"/>
              <a:ext cx="9136380" cy="4182745"/>
            </a:xfrm>
            <a:custGeom>
              <a:avLst/>
              <a:gdLst/>
              <a:ahLst/>
              <a:cxnLst/>
              <a:rect l="l" t="t" r="r" b="b"/>
              <a:pathLst>
                <a:path w="9136380" h="4182745">
                  <a:moveTo>
                    <a:pt x="9136380" y="0"/>
                  </a:moveTo>
                  <a:lnTo>
                    <a:pt x="9127998" y="0"/>
                  </a:lnTo>
                  <a:lnTo>
                    <a:pt x="9127490" y="0"/>
                  </a:lnTo>
                  <a:lnTo>
                    <a:pt x="584" y="0"/>
                  </a:lnTo>
                  <a:lnTo>
                    <a:pt x="584" y="8204"/>
                  </a:lnTo>
                  <a:lnTo>
                    <a:pt x="9127490" y="8204"/>
                  </a:lnTo>
                  <a:lnTo>
                    <a:pt x="9127490" y="4173931"/>
                  </a:lnTo>
                  <a:lnTo>
                    <a:pt x="0" y="4173931"/>
                  </a:lnTo>
                  <a:lnTo>
                    <a:pt x="0" y="4182148"/>
                  </a:lnTo>
                  <a:lnTo>
                    <a:pt x="9127490" y="4182148"/>
                  </a:lnTo>
                  <a:lnTo>
                    <a:pt x="9136380" y="4182148"/>
                  </a:lnTo>
                  <a:lnTo>
                    <a:pt x="9136380" y="0"/>
                  </a:lnTo>
                  <a:close/>
                </a:path>
              </a:pathLst>
            </a:custGeom>
            <a:solidFill>
              <a:srgbClr val="000000"/>
            </a:solidFill>
          </p:spPr>
          <p:txBody>
            <a:bodyPr wrap="square" lIns="0" tIns="0" rIns="0" bIns="0" rtlCol="0"/>
            <a:lstStyle/>
            <a:p>
              <a:endParaRPr sz="1154"/>
            </a:p>
          </p:txBody>
        </p:sp>
        <p:sp>
          <p:nvSpPr>
            <p:cNvPr id="9" name="object 9"/>
            <p:cNvSpPr/>
            <p:nvPr/>
          </p:nvSpPr>
          <p:spPr>
            <a:xfrm>
              <a:off x="565430" y="5144231"/>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D0F2C7">
                <a:alpha val="64709"/>
              </a:srgbClr>
            </a:solidFill>
          </p:spPr>
          <p:txBody>
            <a:bodyPr wrap="square" lIns="0" tIns="0" rIns="0" bIns="0" rtlCol="0"/>
            <a:lstStyle/>
            <a:p>
              <a:endParaRPr sz="1154"/>
            </a:p>
          </p:txBody>
        </p:sp>
        <p:sp>
          <p:nvSpPr>
            <p:cNvPr id="10" name="object 10"/>
            <p:cNvSpPr/>
            <p:nvPr/>
          </p:nvSpPr>
          <p:spPr>
            <a:xfrm>
              <a:off x="565430" y="5898480"/>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75454">
                <a:alpha val="64709"/>
              </a:srgbClr>
            </a:solidFill>
          </p:spPr>
          <p:txBody>
            <a:bodyPr wrap="square" lIns="0" tIns="0" rIns="0" bIns="0" rtlCol="0"/>
            <a:lstStyle/>
            <a:p>
              <a:endParaRPr sz="1154"/>
            </a:p>
          </p:txBody>
        </p:sp>
        <p:sp>
          <p:nvSpPr>
            <p:cNvPr id="11" name="object 11"/>
            <p:cNvSpPr/>
            <p:nvPr/>
          </p:nvSpPr>
          <p:spPr>
            <a:xfrm>
              <a:off x="565430" y="5709917"/>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58585">
                <a:alpha val="64709"/>
              </a:srgbClr>
            </a:solidFill>
          </p:spPr>
          <p:txBody>
            <a:bodyPr wrap="square" lIns="0" tIns="0" rIns="0" bIns="0" rtlCol="0"/>
            <a:lstStyle/>
            <a:p>
              <a:endParaRPr sz="1154"/>
            </a:p>
          </p:txBody>
        </p:sp>
        <p:sp>
          <p:nvSpPr>
            <p:cNvPr id="12" name="object 12"/>
            <p:cNvSpPr/>
            <p:nvPr/>
          </p:nvSpPr>
          <p:spPr>
            <a:xfrm>
              <a:off x="565430" y="5521355"/>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5C285">
                <a:alpha val="64709"/>
              </a:srgbClr>
            </a:solidFill>
          </p:spPr>
          <p:txBody>
            <a:bodyPr wrap="square" lIns="0" tIns="0" rIns="0" bIns="0" rtlCol="0"/>
            <a:lstStyle/>
            <a:p>
              <a:endParaRPr sz="1154"/>
            </a:p>
          </p:txBody>
        </p:sp>
        <p:sp>
          <p:nvSpPr>
            <p:cNvPr id="13" name="object 13"/>
            <p:cNvSpPr/>
            <p:nvPr/>
          </p:nvSpPr>
          <p:spPr>
            <a:xfrm>
              <a:off x="565430" y="5332793"/>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94D44D">
                <a:alpha val="64709"/>
              </a:srgbClr>
            </a:solidFill>
          </p:spPr>
          <p:txBody>
            <a:bodyPr wrap="square" lIns="0" tIns="0" rIns="0" bIns="0" rtlCol="0"/>
            <a:lstStyle/>
            <a:p>
              <a:endParaRPr sz="1154"/>
            </a:p>
          </p:txBody>
        </p:sp>
      </p:grpSp>
      <p:sp>
        <p:nvSpPr>
          <p:cNvPr id="14" name="object 14"/>
          <p:cNvSpPr txBox="1"/>
          <p:nvPr/>
        </p:nvSpPr>
        <p:spPr>
          <a:xfrm>
            <a:off x="4834557" y="6612845"/>
            <a:ext cx="965834" cy="130162"/>
          </a:xfrm>
          <a:prstGeom prst="rect">
            <a:avLst/>
          </a:prstGeom>
        </p:spPr>
        <p:txBody>
          <a:bodyPr vert="horz" wrap="square" lIns="0" tIns="14603" rIns="0" bIns="0" rtlCol="0">
            <a:spAutoFit/>
          </a:bodyPr>
          <a:lstStyle/>
          <a:p>
            <a:pPr marL="12701">
              <a:spcBef>
                <a:spcPts val="113"/>
              </a:spcBef>
            </a:pPr>
            <a:r>
              <a:rPr sz="750" dirty="0">
                <a:latin typeface="Trebuchet MS"/>
                <a:cs typeface="Trebuchet MS"/>
              </a:rPr>
              <a:t>D e l i g h t e d</a:t>
            </a:r>
            <a:endParaRPr sz="750">
              <a:latin typeface="Trebuchet MS"/>
              <a:cs typeface="Trebuchet MS"/>
            </a:endParaRPr>
          </a:p>
        </p:txBody>
      </p:sp>
      <p:sp>
        <p:nvSpPr>
          <p:cNvPr id="15" name="object 15"/>
          <p:cNvSpPr txBox="1"/>
          <p:nvPr/>
        </p:nvSpPr>
        <p:spPr>
          <a:xfrm>
            <a:off x="4766630" y="7374486"/>
            <a:ext cx="1076325" cy="130162"/>
          </a:xfrm>
          <a:prstGeom prst="rect">
            <a:avLst/>
          </a:prstGeom>
        </p:spPr>
        <p:txBody>
          <a:bodyPr vert="horz" wrap="square" lIns="0" tIns="14603" rIns="0" bIns="0" rtlCol="0">
            <a:spAutoFit/>
          </a:bodyPr>
          <a:lstStyle/>
          <a:p>
            <a:pPr marL="12701">
              <a:spcBef>
                <a:spcPts val="113"/>
              </a:spcBef>
            </a:pPr>
            <a:r>
              <a:rPr sz="750" dirty="0">
                <a:latin typeface="Trebuchet MS"/>
                <a:cs typeface="Trebuchet MS"/>
              </a:rPr>
              <a:t>F r u s t r a t e d</a:t>
            </a:r>
            <a:endParaRPr sz="750">
              <a:latin typeface="Trebuchet MS"/>
              <a:cs typeface="Trebuchet MS"/>
            </a:endParaRPr>
          </a:p>
        </p:txBody>
      </p:sp>
      <p:grpSp>
        <p:nvGrpSpPr>
          <p:cNvPr id="16" name="object 16"/>
          <p:cNvGrpSpPr/>
          <p:nvPr/>
        </p:nvGrpSpPr>
        <p:grpSpPr>
          <a:xfrm>
            <a:off x="471700" y="3883283"/>
            <a:ext cx="9357994" cy="4500880"/>
            <a:chOff x="340896" y="2420428"/>
            <a:chExt cx="9357995" cy="4500880"/>
          </a:xfrm>
        </p:grpSpPr>
        <p:pic>
          <p:nvPicPr>
            <p:cNvPr id="17" name="object 17"/>
            <p:cNvPicPr/>
            <p:nvPr/>
          </p:nvPicPr>
          <p:blipFill>
            <a:blip r:embed="rId2" cstate="print"/>
            <a:stretch>
              <a:fillRect/>
            </a:stretch>
          </p:blipFill>
          <p:spPr>
            <a:xfrm>
              <a:off x="1474737" y="5517808"/>
              <a:ext cx="189744" cy="189744"/>
            </a:xfrm>
            <a:prstGeom prst="rect">
              <a:avLst/>
            </a:prstGeom>
          </p:spPr>
        </p:pic>
        <p:pic>
          <p:nvPicPr>
            <p:cNvPr id="18" name="object 18"/>
            <p:cNvPicPr/>
            <p:nvPr/>
          </p:nvPicPr>
          <p:blipFill>
            <a:blip r:embed="rId3" cstate="print"/>
            <a:stretch>
              <a:fillRect/>
            </a:stretch>
          </p:blipFill>
          <p:spPr>
            <a:xfrm>
              <a:off x="3281219" y="5517808"/>
              <a:ext cx="189744" cy="189744"/>
            </a:xfrm>
            <a:prstGeom prst="rect">
              <a:avLst/>
            </a:prstGeom>
          </p:spPr>
        </p:pic>
        <p:pic>
          <p:nvPicPr>
            <p:cNvPr id="19" name="object 19"/>
            <p:cNvPicPr/>
            <p:nvPr/>
          </p:nvPicPr>
          <p:blipFill>
            <a:blip r:embed="rId2" cstate="print"/>
            <a:stretch>
              <a:fillRect/>
            </a:stretch>
          </p:blipFill>
          <p:spPr>
            <a:xfrm>
              <a:off x="5107849" y="5517808"/>
              <a:ext cx="189744" cy="189744"/>
            </a:xfrm>
            <a:prstGeom prst="rect">
              <a:avLst/>
            </a:prstGeom>
          </p:spPr>
        </p:pic>
        <p:pic>
          <p:nvPicPr>
            <p:cNvPr id="20" name="object 20"/>
            <p:cNvPicPr/>
            <p:nvPr/>
          </p:nvPicPr>
          <p:blipFill>
            <a:blip r:embed="rId3" cstate="print"/>
            <a:stretch>
              <a:fillRect/>
            </a:stretch>
          </p:blipFill>
          <p:spPr>
            <a:xfrm>
              <a:off x="6933038" y="5517808"/>
              <a:ext cx="189744" cy="189744"/>
            </a:xfrm>
            <a:prstGeom prst="rect">
              <a:avLst/>
            </a:prstGeom>
          </p:spPr>
        </p:pic>
        <p:pic>
          <p:nvPicPr>
            <p:cNvPr id="21" name="object 21"/>
            <p:cNvPicPr/>
            <p:nvPr/>
          </p:nvPicPr>
          <p:blipFill>
            <a:blip r:embed="rId3" cstate="print"/>
            <a:stretch>
              <a:fillRect/>
            </a:stretch>
          </p:blipFill>
          <p:spPr>
            <a:xfrm>
              <a:off x="8746250" y="5517808"/>
              <a:ext cx="189743" cy="189744"/>
            </a:xfrm>
            <a:prstGeom prst="rect">
              <a:avLst/>
            </a:prstGeom>
          </p:spPr>
        </p:pic>
        <p:sp>
          <p:nvSpPr>
            <p:cNvPr id="22" name="object 22"/>
            <p:cNvSpPr/>
            <p:nvPr/>
          </p:nvSpPr>
          <p:spPr>
            <a:xfrm>
              <a:off x="554953" y="2753283"/>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23" name="object 23"/>
            <p:cNvSpPr/>
            <p:nvPr/>
          </p:nvSpPr>
          <p:spPr>
            <a:xfrm>
              <a:off x="2393257" y="2753284"/>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24" name="object 24"/>
            <p:cNvSpPr/>
            <p:nvPr/>
          </p:nvSpPr>
          <p:spPr>
            <a:xfrm>
              <a:off x="4241378" y="2753274"/>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a:p>
          </p:txBody>
        </p:sp>
        <p:sp>
          <p:nvSpPr>
            <p:cNvPr id="25" name="object 25"/>
            <p:cNvSpPr/>
            <p:nvPr/>
          </p:nvSpPr>
          <p:spPr>
            <a:xfrm>
              <a:off x="6087841" y="2753321"/>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26" name="object 26"/>
            <p:cNvSpPr/>
            <p:nvPr/>
          </p:nvSpPr>
          <p:spPr>
            <a:xfrm>
              <a:off x="7906592" y="2753288"/>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27" name="object 27"/>
            <p:cNvSpPr/>
            <p:nvPr/>
          </p:nvSpPr>
          <p:spPr>
            <a:xfrm>
              <a:off x="554953" y="3540372"/>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28" name="object 28"/>
            <p:cNvSpPr/>
            <p:nvPr/>
          </p:nvSpPr>
          <p:spPr>
            <a:xfrm>
              <a:off x="2393257" y="3540373"/>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29" name="object 29"/>
            <p:cNvSpPr/>
            <p:nvPr/>
          </p:nvSpPr>
          <p:spPr>
            <a:xfrm>
              <a:off x="4241378" y="3540362"/>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dirty="0"/>
            </a:p>
          </p:txBody>
        </p:sp>
        <p:sp>
          <p:nvSpPr>
            <p:cNvPr id="30" name="object 30"/>
            <p:cNvSpPr/>
            <p:nvPr/>
          </p:nvSpPr>
          <p:spPr>
            <a:xfrm>
              <a:off x="6087841" y="3540409"/>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31" name="object 31"/>
            <p:cNvSpPr/>
            <p:nvPr/>
          </p:nvSpPr>
          <p:spPr>
            <a:xfrm>
              <a:off x="7906592" y="3540377"/>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32" name="object 32"/>
            <p:cNvSpPr/>
            <p:nvPr/>
          </p:nvSpPr>
          <p:spPr>
            <a:xfrm>
              <a:off x="554953" y="4322718"/>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33" name="object 33"/>
            <p:cNvSpPr/>
            <p:nvPr/>
          </p:nvSpPr>
          <p:spPr>
            <a:xfrm>
              <a:off x="2393257" y="4322720"/>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34" name="object 34"/>
            <p:cNvSpPr/>
            <p:nvPr/>
          </p:nvSpPr>
          <p:spPr>
            <a:xfrm>
              <a:off x="4241378" y="4322709"/>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dirty="0"/>
            </a:p>
          </p:txBody>
        </p:sp>
        <p:sp>
          <p:nvSpPr>
            <p:cNvPr id="35" name="object 35"/>
            <p:cNvSpPr/>
            <p:nvPr/>
          </p:nvSpPr>
          <p:spPr>
            <a:xfrm>
              <a:off x="6087841" y="4322756"/>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36" name="object 36"/>
            <p:cNvSpPr/>
            <p:nvPr/>
          </p:nvSpPr>
          <p:spPr>
            <a:xfrm>
              <a:off x="7906592" y="4322723"/>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37" name="object 37"/>
            <p:cNvSpPr/>
            <p:nvPr/>
          </p:nvSpPr>
          <p:spPr>
            <a:xfrm>
              <a:off x="554953" y="6145975"/>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38" name="object 38"/>
            <p:cNvSpPr/>
            <p:nvPr/>
          </p:nvSpPr>
          <p:spPr>
            <a:xfrm>
              <a:off x="2393257" y="6145976"/>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39" name="object 39"/>
            <p:cNvSpPr/>
            <p:nvPr/>
          </p:nvSpPr>
          <p:spPr>
            <a:xfrm>
              <a:off x="4241378" y="6145966"/>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a:p>
          </p:txBody>
        </p:sp>
        <p:sp>
          <p:nvSpPr>
            <p:cNvPr id="40" name="object 40"/>
            <p:cNvSpPr/>
            <p:nvPr/>
          </p:nvSpPr>
          <p:spPr>
            <a:xfrm>
              <a:off x="6087841" y="6146013"/>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41" name="object 41"/>
            <p:cNvSpPr/>
            <p:nvPr/>
          </p:nvSpPr>
          <p:spPr>
            <a:xfrm>
              <a:off x="7906592" y="6145981"/>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42" name="object 42"/>
            <p:cNvSpPr/>
            <p:nvPr/>
          </p:nvSpPr>
          <p:spPr>
            <a:xfrm>
              <a:off x="340893" y="2420429"/>
              <a:ext cx="9357995" cy="4500880"/>
            </a:xfrm>
            <a:custGeom>
              <a:avLst/>
              <a:gdLst/>
              <a:ahLst/>
              <a:cxnLst/>
              <a:rect l="l" t="t" r="r" b="b"/>
              <a:pathLst>
                <a:path w="9357995" h="4500880">
                  <a:moveTo>
                    <a:pt x="9357868" y="0"/>
                  </a:moveTo>
                  <a:lnTo>
                    <a:pt x="9349651" y="0"/>
                  </a:lnTo>
                  <a:lnTo>
                    <a:pt x="9349651" y="8229"/>
                  </a:lnTo>
                  <a:lnTo>
                    <a:pt x="9349651" y="318770"/>
                  </a:lnTo>
                  <a:lnTo>
                    <a:pt x="224790" y="318770"/>
                  </a:lnTo>
                  <a:lnTo>
                    <a:pt x="224790" y="318617"/>
                  </a:lnTo>
                  <a:lnTo>
                    <a:pt x="222275" y="318617"/>
                  </a:lnTo>
                  <a:lnTo>
                    <a:pt x="222275" y="8229"/>
                  </a:lnTo>
                  <a:lnTo>
                    <a:pt x="9349651" y="8229"/>
                  </a:lnTo>
                  <a:lnTo>
                    <a:pt x="9349651" y="0"/>
                  </a:lnTo>
                  <a:lnTo>
                    <a:pt x="222275" y="0"/>
                  </a:lnTo>
                  <a:lnTo>
                    <a:pt x="214058" y="0"/>
                  </a:lnTo>
                  <a:lnTo>
                    <a:pt x="214058" y="318617"/>
                  </a:lnTo>
                  <a:lnTo>
                    <a:pt x="8204" y="318617"/>
                  </a:lnTo>
                  <a:lnTo>
                    <a:pt x="8204" y="326821"/>
                  </a:lnTo>
                  <a:lnTo>
                    <a:pt x="214058" y="326821"/>
                  </a:lnTo>
                  <a:lnTo>
                    <a:pt x="215900" y="326834"/>
                  </a:lnTo>
                  <a:lnTo>
                    <a:pt x="215900" y="4492549"/>
                  </a:lnTo>
                  <a:lnTo>
                    <a:pt x="7620" y="4492549"/>
                  </a:lnTo>
                  <a:lnTo>
                    <a:pt x="7620" y="318617"/>
                  </a:lnTo>
                  <a:lnTo>
                    <a:pt x="0" y="318617"/>
                  </a:lnTo>
                  <a:lnTo>
                    <a:pt x="0" y="4500765"/>
                  </a:lnTo>
                  <a:lnTo>
                    <a:pt x="7620" y="4500765"/>
                  </a:lnTo>
                  <a:lnTo>
                    <a:pt x="215900" y="4500765"/>
                  </a:lnTo>
                  <a:lnTo>
                    <a:pt x="224790" y="4500765"/>
                  </a:lnTo>
                  <a:lnTo>
                    <a:pt x="224790" y="326834"/>
                  </a:lnTo>
                  <a:lnTo>
                    <a:pt x="9349651" y="326834"/>
                  </a:lnTo>
                  <a:lnTo>
                    <a:pt x="9357868" y="326834"/>
                  </a:lnTo>
                  <a:lnTo>
                    <a:pt x="9357868" y="0"/>
                  </a:lnTo>
                  <a:close/>
                </a:path>
              </a:pathLst>
            </a:custGeom>
            <a:solidFill>
              <a:srgbClr val="000000"/>
            </a:solidFill>
          </p:spPr>
          <p:txBody>
            <a:bodyPr wrap="square" lIns="0" tIns="0" rIns="0" bIns="0" rtlCol="0"/>
            <a:lstStyle/>
            <a:p>
              <a:endParaRPr sz="1154"/>
            </a:p>
          </p:txBody>
        </p:sp>
        <p:sp>
          <p:nvSpPr>
            <p:cNvPr id="43" name="object 43"/>
            <p:cNvSpPr/>
            <p:nvPr/>
          </p:nvSpPr>
          <p:spPr>
            <a:xfrm>
              <a:off x="1244615" y="2892496"/>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44" name="object 44"/>
            <p:cNvSpPr/>
            <p:nvPr/>
          </p:nvSpPr>
          <p:spPr>
            <a:xfrm>
              <a:off x="1242705" y="2890586"/>
              <a:ext cx="478155" cy="481965"/>
            </a:xfrm>
            <a:custGeom>
              <a:avLst/>
              <a:gdLst/>
              <a:ahLst/>
              <a:cxnLst/>
              <a:rect l="l" t="t" r="r" b="b"/>
              <a:pathLst>
                <a:path w="478155"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pic>
        <p:nvPicPr>
          <p:cNvPr id="45" name="object 45"/>
          <p:cNvPicPr/>
          <p:nvPr/>
        </p:nvPicPr>
        <p:blipFill>
          <a:blip r:embed="rId4" cstate="print"/>
          <a:stretch>
            <a:fillRect/>
          </a:stretch>
        </p:blipFill>
        <p:spPr>
          <a:xfrm>
            <a:off x="2843668" y="3190894"/>
            <a:ext cx="246436" cy="247500"/>
          </a:xfrm>
          <a:prstGeom prst="rect">
            <a:avLst/>
          </a:prstGeom>
        </p:spPr>
      </p:pic>
      <p:sp>
        <p:nvSpPr>
          <p:cNvPr id="46" name="object 46"/>
          <p:cNvSpPr txBox="1"/>
          <p:nvPr/>
        </p:nvSpPr>
        <p:spPr>
          <a:xfrm>
            <a:off x="2884108" y="3188176"/>
            <a:ext cx="146685"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4</a:t>
            </a:r>
            <a:endParaRPr sz="1301">
              <a:latin typeface="Verdana"/>
              <a:cs typeface="Verdana"/>
            </a:endParaRPr>
          </a:p>
        </p:txBody>
      </p:sp>
      <p:pic>
        <p:nvPicPr>
          <p:cNvPr id="47" name="object 47"/>
          <p:cNvPicPr/>
          <p:nvPr/>
        </p:nvPicPr>
        <p:blipFill>
          <a:blip r:embed="rId4" cstate="print"/>
          <a:stretch>
            <a:fillRect/>
          </a:stretch>
        </p:blipFill>
        <p:spPr>
          <a:xfrm>
            <a:off x="5795850" y="3190894"/>
            <a:ext cx="246436" cy="247500"/>
          </a:xfrm>
          <a:prstGeom prst="rect">
            <a:avLst/>
          </a:prstGeom>
        </p:spPr>
      </p:pic>
      <p:sp>
        <p:nvSpPr>
          <p:cNvPr id="48" name="object 48"/>
          <p:cNvSpPr txBox="1"/>
          <p:nvPr/>
        </p:nvSpPr>
        <p:spPr>
          <a:xfrm>
            <a:off x="5841262" y="3190083"/>
            <a:ext cx="14732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5</a:t>
            </a:r>
            <a:endParaRPr sz="1301">
              <a:latin typeface="Verdana"/>
              <a:cs typeface="Verdana"/>
            </a:endParaRPr>
          </a:p>
        </p:txBody>
      </p:sp>
      <p:pic>
        <p:nvPicPr>
          <p:cNvPr id="49" name="object 49"/>
          <p:cNvPicPr/>
          <p:nvPr/>
        </p:nvPicPr>
        <p:blipFill>
          <a:blip r:embed="rId5" cstate="print"/>
          <a:stretch>
            <a:fillRect/>
          </a:stretch>
        </p:blipFill>
        <p:spPr>
          <a:xfrm>
            <a:off x="8279050" y="3190894"/>
            <a:ext cx="246436" cy="247500"/>
          </a:xfrm>
          <a:prstGeom prst="rect">
            <a:avLst/>
          </a:prstGeom>
        </p:spPr>
      </p:pic>
      <p:sp>
        <p:nvSpPr>
          <p:cNvPr id="50" name="object 50"/>
          <p:cNvSpPr txBox="1"/>
          <p:nvPr/>
        </p:nvSpPr>
        <p:spPr>
          <a:xfrm>
            <a:off x="8321376" y="3191881"/>
            <a:ext cx="151766"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6</a:t>
            </a:r>
            <a:endParaRPr sz="1301">
              <a:latin typeface="Verdana"/>
              <a:cs typeface="Verdana"/>
            </a:endParaRPr>
          </a:p>
        </p:txBody>
      </p:sp>
      <p:sp>
        <p:nvSpPr>
          <p:cNvPr id="51" name="object 51"/>
          <p:cNvSpPr txBox="1"/>
          <p:nvPr/>
        </p:nvSpPr>
        <p:spPr>
          <a:xfrm>
            <a:off x="5072501" y="3962197"/>
            <a:ext cx="459105"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Purchase</a:t>
            </a:r>
            <a:endParaRPr sz="700">
              <a:latin typeface="Trebuchet MS"/>
              <a:cs typeface="Trebuchet MS"/>
            </a:endParaRPr>
          </a:p>
        </p:txBody>
      </p:sp>
      <p:sp>
        <p:nvSpPr>
          <p:cNvPr id="52" name="object 52"/>
          <p:cNvSpPr txBox="1"/>
          <p:nvPr/>
        </p:nvSpPr>
        <p:spPr>
          <a:xfrm>
            <a:off x="6850549" y="3962197"/>
            <a:ext cx="574040"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Onboarding</a:t>
            </a:r>
            <a:endParaRPr sz="700">
              <a:latin typeface="Trebuchet MS"/>
              <a:cs typeface="Trebuchet MS"/>
            </a:endParaRPr>
          </a:p>
        </p:txBody>
      </p:sp>
      <p:sp>
        <p:nvSpPr>
          <p:cNvPr id="53" name="object 53"/>
          <p:cNvSpPr txBox="1"/>
          <p:nvPr/>
        </p:nvSpPr>
        <p:spPr>
          <a:xfrm>
            <a:off x="8726617" y="3962197"/>
            <a:ext cx="492126"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Advocacy</a:t>
            </a:r>
            <a:endParaRPr sz="700">
              <a:latin typeface="Trebuchet MS"/>
              <a:cs typeface="Trebuchet MS"/>
            </a:endParaRPr>
          </a:p>
        </p:txBody>
      </p:sp>
      <p:sp>
        <p:nvSpPr>
          <p:cNvPr id="54" name="object 54"/>
          <p:cNvSpPr txBox="1"/>
          <p:nvPr/>
        </p:nvSpPr>
        <p:spPr>
          <a:xfrm>
            <a:off x="1346793" y="3962197"/>
            <a:ext cx="545464"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Awareness</a:t>
            </a:r>
            <a:endParaRPr sz="700">
              <a:latin typeface="Trebuchet MS"/>
              <a:cs typeface="Trebuchet MS"/>
            </a:endParaRPr>
          </a:p>
        </p:txBody>
      </p:sp>
      <p:sp>
        <p:nvSpPr>
          <p:cNvPr id="55" name="object 55"/>
          <p:cNvSpPr txBox="1"/>
          <p:nvPr/>
        </p:nvSpPr>
        <p:spPr>
          <a:xfrm>
            <a:off x="3101889" y="3962197"/>
            <a:ext cx="680085"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Consideration</a:t>
            </a:r>
            <a:endParaRPr sz="700">
              <a:latin typeface="Trebuchet MS"/>
              <a:cs typeface="Trebuchet MS"/>
            </a:endParaRPr>
          </a:p>
        </p:txBody>
      </p:sp>
      <p:sp>
        <p:nvSpPr>
          <p:cNvPr id="56" name="object 56"/>
          <p:cNvSpPr txBox="1"/>
          <p:nvPr/>
        </p:nvSpPr>
        <p:spPr>
          <a:xfrm>
            <a:off x="1192461" y="3341254"/>
            <a:ext cx="881380" cy="231603"/>
          </a:xfrm>
          <a:prstGeom prst="rect">
            <a:avLst/>
          </a:prstGeom>
        </p:spPr>
        <p:txBody>
          <a:bodyPr vert="horz" wrap="square" lIns="0" tIns="15876" rIns="0" bIns="0" rtlCol="0">
            <a:spAutoFit/>
          </a:bodyPr>
          <a:lstStyle/>
          <a:p>
            <a:pPr marL="12701">
              <a:spcBef>
                <a:spcPts val="125"/>
              </a:spcBef>
            </a:pPr>
            <a:r>
              <a:rPr sz="1401" b="1" dirty="0">
                <a:latin typeface="Trebuchet MS"/>
                <a:cs typeface="Trebuchet MS"/>
              </a:rPr>
              <a:t>Persona 1</a:t>
            </a:r>
            <a:endParaRPr sz="1401">
              <a:latin typeface="Trebuchet MS"/>
              <a:cs typeface="Trebuchet MS"/>
            </a:endParaRPr>
          </a:p>
        </p:txBody>
      </p:sp>
      <p:grpSp>
        <p:nvGrpSpPr>
          <p:cNvPr id="57" name="object 57"/>
          <p:cNvGrpSpPr/>
          <p:nvPr/>
        </p:nvGrpSpPr>
        <p:grpSpPr>
          <a:xfrm>
            <a:off x="478200" y="3209535"/>
            <a:ext cx="558801" cy="558801"/>
            <a:chOff x="347396" y="1746680"/>
            <a:chExt cx="558800" cy="558800"/>
          </a:xfrm>
        </p:grpSpPr>
        <p:pic>
          <p:nvPicPr>
            <p:cNvPr id="58" name="object 58"/>
            <p:cNvPicPr/>
            <p:nvPr/>
          </p:nvPicPr>
          <p:blipFill>
            <a:blip r:embed="rId6" cstate="print"/>
            <a:stretch>
              <a:fillRect/>
            </a:stretch>
          </p:blipFill>
          <p:spPr>
            <a:xfrm>
              <a:off x="352391" y="1751773"/>
              <a:ext cx="548401" cy="548212"/>
            </a:xfrm>
            <a:prstGeom prst="rect">
              <a:avLst/>
            </a:prstGeom>
          </p:spPr>
        </p:pic>
        <p:sp>
          <p:nvSpPr>
            <p:cNvPr id="59" name="object 59"/>
            <p:cNvSpPr/>
            <p:nvPr/>
          </p:nvSpPr>
          <p:spPr>
            <a:xfrm>
              <a:off x="347396" y="1746680"/>
              <a:ext cx="558800" cy="558800"/>
            </a:xfrm>
            <a:custGeom>
              <a:avLst/>
              <a:gdLst/>
              <a:ahLst/>
              <a:cxnLst/>
              <a:rect l="l" t="t" r="r" b="b"/>
              <a:pathLst>
                <a:path w="558800" h="558800">
                  <a:moveTo>
                    <a:pt x="279195" y="558390"/>
                  </a:moveTo>
                  <a:lnTo>
                    <a:pt x="233968" y="554729"/>
                  </a:lnTo>
                  <a:lnTo>
                    <a:pt x="191042" y="544133"/>
                  </a:lnTo>
                  <a:lnTo>
                    <a:pt x="150996" y="527180"/>
                  </a:lnTo>
                  <a:lnTo>
                    <a:pt x="114411" y="504451"/>
                  </a:lnTo>
                  <a:lnTo>
                    <a:pt x="81866" y="476524"/>
                  </a:lnTo>
                  <a:lnTo>
                    <a:pt x="53938" y="443979"/>
                  </a:lnTo>
                  <a:lnTo>
                    <a:pt x="31209" y="407394"/>
                  </a:lnTo>
                  <a:lnTo>
                    <a:pt x="14256" y="367350"/>
                  </a:lnTo>
                  <a:lnTo>
                    <a:pt x="3660" y="324425"/>
                  </a:lnTo>
                  <a:lnTo>
                    <a:pt x="0" y="279198"/>
                  </a:lnTo>
                  <a:lnTo>
                    <a:pt x="3660" y="233971"/>
                  </a:lnTo>
                  <a:lnTo>
                    <a:pt x="14257" y="191045"/>
                  </a:lnTo>
                  <a:lnTo>
                    <a:pt x="31209" y="150999"/>
                  </a:lnTo>
                  <a:lnTo>
                    <a:pt x="53939" y="114414"/>
                  </a:lnTo>
                  <a:lnTo>
                    <a:pt x="81867" y="81867"/>
                  </a:lnTo>
                  <a:lnTo>
                    <a:pt x="114412" y="53940"/>
                  </a:lnTo>
                  <a:lnTo>
                    <a:pt x="150998" y="31210"/>
                  </a:lnTo>
                  <a:lnTo>
                    <a:pt x="191043" y="14257"/>
                  </a:lnTo>
                  <a:lnTo>
                    <a:pt x="233968" y="3660"/>
                  </a:lnTo>
                  <a:lnTo>
                    <a:pt x="279195" y="0"/>
                  </a:lnTo>
                  <a:lnTo>
                    <a:pt x="324423" y="3660"/>
                  </a:lnTo>
                  <a:lnTo>
                    <a:pt x="350829" y="10179"/>
                  </a:lnTo>
                  <a:lnTo>
                    <a:pt x="279195" y="10179"/>
                  </a:lnTo>
                  <a:lnTo>
                    <a:pt x="230902" y="14521"/>
                  </a:lnTo>
                  <a:lnTo>
                    <a:pt x="185423" y="27037"/>
                  </a:lnTo>
                  <a:lnTo>
                    <a:pt x="143523" y="46961"/>
                  </a:lnTo>
                  <a:lnTo>
                    <a:pt x="105969" y="73527"/>
                  </a:lnTo>
                  <a:lnTo>
                    <a:pt x="73526" y="105970"/>
                  </a:lnTo>
                  <a:lnTo>
                    <a:pt x="46960" y="143525"/>
                  </a:lnTo>
                  <a:lnTo>
                    <a:pt x="27036" y="185425"/>
                  </a:lnTo>
                  <a:lnTo>
                    <a:pt x="14521" y="230904"/>
                  </a:lnTo>
                  <a:lnTo>
                    <a:pt x="10179" y="279198"/>
                  </a:lnTo>
                  <a:lnTo>
                    <a:pt x="14521" y="327492"/>
                  </a:lnTo>
                  <a:lnTo>
                    <a:pt x="27037" y="372971"/>
                  </a:lnTo>
                  <a:lnTo>
                    <a:pt x="46960" y="414870"/>
                  </a:lnTo>
                  <a:lnTo>
                    <a:pt x="73527" y="452424"/>
                  </a:lnTo>
                  <a:lnTo>
                    <a:pt x="105970" y="484867"/>
                  </a:lnTo>
                  <a:lnTo>
                    <a:pt x="143524" y="511433"/>
                  </a:lnTo>
                  <a:lnTo>
                    <a:pt x="185423" y="531356"/>
                  </a:lnTo>
                  <a:lnTo>
                    <a:pt x="230903" y="543871"/>
                  </a:lnTo>
                  <a:lnTo>
                    <a:pt x="279195" y="548213"/>
                  </a:lnTo>
                  <a:lnTo>
                    <a:pt x="350817" y="548213"/>
                  </a:lnTo>
                  <a:lnTo>
                    <a:pt x="324423" y="554729"/>
                  </a:lnTo>
                  <a:lnTo>
                    <a:pt x="279195" y="558390"/>
                  </a:lnTo>
                  <a:close/>
                </a:path>
                <a:path w="558800" h="558800">
                  <a:moveTo>
                    <a:pt x="350817" y="548213"/>
                  </a:moveTo>
                  <a:lnTo>
                    <a:pt x="279195" y="548213"/>
                  </a:lnTo>
                  <a:lnTo>
                    <a:pt x="327488" y="543871"/>
                  </a:lnTo>
                  <a:lnTo>
                    <a:pt x="372967" y="531356"/>
                  </a:lnTo>
                  <a:lnTo>
                    <a:pt x="414867" y="511432"/>
                  </a:lnTo>
                  <a:lnTo>
                    <a:pt x="452421" y="484866"/>
                  </a:lnTo>
                  <a:lnTo>
                    <a:pt x="484864" y="452423"/>
                  </a:lnTo>
                  <a:lnTo>
                    <a:pt x="511431" y="414869"/>
                  </a:lnTo>
                  <a:lnTo>
                    <a:pt x="531355" y="372970"/>
                  </a:lnTo>
                  <a:lnTo>
                    <a:pt x="543871" y="327491"/>
                  </a:lnTo>
                  <a:lnTo>
                    <a:pt x="548213" y="279198"/>
                  </a:lnTo>
                  <a:lnTo>
                    <a:pt x="543871" y="230904"/>
                  </a:lnTo>
                  <a:lnTo>
                    <a:pt x="531355" y="185425"/>
                  </a:lnTo>
                  <a:lnTo>
                    <a:pt x="511431" y="143525"/>
                  </a:lnTo>
                  <a:lnTo>
                    <a:pt x="484864" y="105970"/>
                  </a:lnTo>
                  <a:lnTo>
                    <a:pt x="452421" y="73527"/>
                  </a:lnTo>
                  <a:lnTo>
                    <a:pt x="414867" y="46961"/>
                  </a:lnTo>
                  <a:lnTo>
                    <a:pt x="372967" y="27037"/>
                  </a:lnTo>
                  <a:lnTo>
                    <a:pt x="327488" y="14521"/>
                  </a:lnTo>
                  <a:lnTo>
                    <a:pt x="279195" y="10179"/>
                  </a:lnTo>
                  <a:lnTo>
                    <a:pt x="350829" y="10179"/>
                  </a:lnTo>
                  <a:lnTo>
                    <a:pt x="407394" y="31210"/>
                  </a:lnTo>
                  <a:lnTo>
                    <a:pt x="443979" y="53940"/>
                  </a:lnTo>
                  <a:lnTo>
                    <a:pt x="476525" y="81868"/>
                  </a:lnTo>
                  <a:lnTo>
                    <a:pt x="504452" y="114414"/>
                  </a:lnTo>
                  <a:lnTo>
                    <a:pt x="527181" y="151000"/>
                  </a:lnTo>
                  <a:lnTo>
                    <a:pt x="544134" y="191045"/>
                  </a:lnTo>
                  <a:lnTo>
                    <a:pt x="554730" y="233971"/>
                  </a:lnTo>
                  <a:lnTo>
                    <a:pt x="558391" y="279198"/>
                  </a:lnTo>
                  <a:lnTo>
                    <a:pt x="554730" y="324425"/>
                  </a:lnTo>
                  <a:lnTo>
                    <a:pt x="544134" y="367351"/>
                  </a:lnTo>
                  <a:lnTo>
                    <a:pt x="527181" y="407395"/>
                  </a:lnTo>
                  <a:lnTo>
                    <a:pt x="504452" y="443979"/>
                  </a:lnTo>
                  <a:lnTo>
                    <a:pt x="476524" y="476525"/>
                  </a:lnTo>
                  <a:lnTo>
                    <a:pt x="443979" y="504451"/>
                  </a:lnTo>
                  <a:lnTo>
                    <a:pt x="407394" y="527181"/>
                  </a:lnTo>
                  <a:lnTo>
                    <a:pt x="367349" y="544133"/>
                  </a:lnTo>
                  <a:lnTo>
                    <a:pt x="350817" y="548213"/>
                  </a:lnTo>
                  <a:close/>
                </a:path>
              </a:pathLst>
            </a:custGeom>
            <a:solidFill>
              <a:srgbClr val="000000"/>
            </a:solidFill>
          </p:spPr>
          <p:txBody>
            <a:bodyPr wrap="square" lIns="0" tIns="0" rIns="0" bIns="0" rtlCol="0"/>
            <a:lstStyle/>
            <a:p>
              <a:endParaRPr sz="1154"/>
            </a:p>
          </p:txBody>
        </p:sp>
      </p:grpSp>
      <p:sp>
        <p:nvSpPr>
          <p:cNvPr id="60" name="object 60"/>
          <p:cNvSpPr txBox="1"/>
          <p:nvPr/>
        </p:nvSpPr>
        <p:spPr>
          <a:xfrm>
            <a:off x="1454070" y="4486956"/>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1" name="object 61"/>
          <p:cNvGrpSpPr/>
          <p:nvPr/>
        </p:nvGrpSpPr>
        <p:grpSpPr>
          <a:xfrm>
            <a:off x="3199539" y="4353441"/>
            <a:ext cx="478155" cy="481965"/>
            <a:chOff x="3068734" y="2890586"/>
            <a:chExt cx="478155" cy="481965"/>
          </a:xfrm>
        </p:grpSpPr>
        <p:sp>
          <p:nvSpPr>
            <p:cNvPr id="62" name="object 62"/>
            <p:cNvSpPr/>
            <p:nvPr/>
          </p:nvSpPr>
          <p:spPr>
            <a:xfrm>
              <a:off x="3070644" y="2892496"/>
              <a:ext cx="474345" cy="478790"/>
            </a:xfrm>
            <a:custGeom>
              <a:avLst/>
              <a:gdLst/>
              <a:ahLst/>
              <a:cxnLst/>
              <a:rect l="l" t="t" r="r" b="b"/>
              <a:pathLst>
                <a:path w="474345" h="478789">
                  <a:moveTo>
                    <a:pt x="474153" y="478244"/>
                  </a:moveTo>
                  <a:lnTo>
                    <a:pt x="0" y="478244"/>
                  </a:lnTo>
                  <a:lnTo>
                    <a:pt x="0" y="0"/>
                  </a:lnTo>
                  <a:lnTo>
                    <a:pt x="392390" y="0"/>
                  </a:lnTo>
                  <a:lnTo>
                    <a:pt x="474153" y="81763"/>
                  </a:lnTo>
                  <a:lnTo>
                    <a:pt x="474153" y="478244"/>
                  </a:lnTo>
                  <a:close/>
                </a:path>
              </a:pathLst>
            </a:custGeom>
            <a:solidFill>
              <a:srgbClr val="D0F2C7"/>
            </a:solidFill>
          </p:spPr>
          <p:txBody>
            <a:bodyPr wrap="square" lIns="0" tIns="0" rIns="0" bIns="0" rtlCol="0"/>
            <a:lstStyle/>
            <a:p>
              <a:endParaRPr sz="1154"/>
            </a:p>
          </p:txBody>
        </p:sp>
        <p:sp>
          <p:nvSpPr>
            <p:cNvPr id="63" name="object 63"/>
            <p:cNvSpPr/>
            <p:nvPr/>
          </p:nvSpPr>
          <p:spPr>
            <a:xfrm>
              <a:off x="3068734" y="2890586"/>
              <a:ext cx="478155" cy="481965"/>
            </a:xfrm>
            <a:custGeom>
              <a:avLst/>
              <a:gdLst/>
              <a:ahLst/>
              <a:cxnLst/>
              <a:rect l="l" t="t" r="r" b="b"/>
              <a:pathLst>
                <a:path w="478154"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sp>
        <p:nvSpPr>
          <p:cNvPr id="64" name="object 64"/>
          <p:cNvSpPr txBox="1"/>
          <p:nvPr/>
        </p:nvSpPr>
        <p:spPr>
          <a:xfrm>
            <a:off x="3280103" y="4486956"/>
            <a:ext cx="316864" cy="250068"/>
          </a:xfrm>
          <a:prstGeom prst="rect">
            <a:avLst/>
          </a:prstGeom>
        </p:spPr>
        <p:txBody>
          <a:bodyPr vert="horz" wrap="square" lIns="0" tIns="19050" rIns="0" bIns="0" rtlCol="0">
            <a:spAutoFit/>
          </a:bodyPr>
          <a:lstStyle/>
          <a:p>
            <a:pPr marL="12066"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5" name="object 65"/>
          <p:cNvGrpSpPr/>
          <p:nvPr/>
        </p:nvGrpSpPr>
        <p:grpSpPr>
          <a:xfrm>
            <a:off x="5045941" y="4353441"/>
            <a:ext cx="478155" cy="481965"/>
            <a:chOff x="4915137" y="2890586"/>
            <a:chExt cx="478155" cy="481965"/>
          </a:xfrm>
        </p:grpSpPr>
        <p:sp>
          <p:nvSpPr>
            <p:cNvPr id="66" name="object 66"/>
            <p:cNvSpPr/>
            <p:nvPr/>
          </p:nvSpPr>
          <p:spPr>
            <a:xfrm>
              <a:off x="4917047" y="2892496"/>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B5E3F9"/>
            </a:solidFill>
          </p:spPr>
          <p:txBody>
            <a:bodyPr wrap="square" lIns="0" tIns="0" rIns="0" bIns="0" rtlCol="0"/>
            <a:lstStyle/>
            <a:p>
              <a:endParaRPr sz="1154"/>
            </a:p>
          </p:txBody>
        </p:sp>
        <p:sp>
          <p:nvSpPr>
            <p:cNvPr id="67" name="object 67"/>
            <p:cNvSpPr/>
            <p:nvPr/>
          </p:nvSpPr>
          <p:spPr>
            <a:xfrm>
              <a:off x="4915137"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5"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68" name="object 68"/>
          <p:cNvSpPr txBox="1"/>
          <p:nvPr/>
        </p:nvSpPr>
        <p:spPr>
          <a:xfrm>
            <a:off x="5126505" y="4486956"/>
            <a:ext cx="316864" cy="250068"/>
          </a:xfrm>
          <a:prstGeom prst="rect">
            <a:avLst/>
          </a:prstGeom>
        </p:spPr>
        <p:txBody>
          <a:bodyPr vert="horz" wrap="square" lIns="0" tIns="19050" rIns="0" bIns="0" rtlCol="0">
            <a:spAutoFit/>
          </a:bodyPr>
          <a:lstStyle/>
          <a:p>
            <a:pPr marL="12066"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9" name="object 69"/>
          <p:cNvGrpSpPr/>
          <p:nvPr/>
        </p:nvGrpSpPr>
        <p:grpSpPr>
          <a:xfrm>
            <a:off x="6885937" y="4353441"/>
            <a:ext cx="478155" cy="481965"/>
            <a:chOff x="6755132" y="2890586"/>
            <a:chExt cx="478155" cy="481965"/>
          </a:xfrm>
        </p:grpSpPr>
        <p:sp>
          <p:nvSpPr>
            <p:cNvPr id="70" name="object 70"/>
            <p:cNvSpPr/>
            <p:nvPr/>
          </p:nvSpPr>
          <p:spPr>
            <a:xfrm>
              <a:off x="6757042" y="2892496"/>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A694"/>
            </a:solidFill>
          </p:spPr>
          <p:txBody>
            <a:bodyPr wrap="square" lIns="0" tIns="0" rIns="0" bIns="0" rtlCol="0"/>
            <a:lstStyle/>
            <a:p>
              <a:endParaRPr sz="1154"/>
            </a:p>
          </p:txBody>
        </p:sp>
        <p:sp>
          <p:nvSpPr>
            <p:cNvPr id="71" name="object 71"/>
            <p:cNvSpPr/>
            <p:nvPr/>
          </p:nvSpPr>
          <p:spPr>
            <a:xfrm>
              <a:off x="6755132"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72" name="object 72"/>
          <p:cNvSpPr txBox="1"/>
          <p:nvPr/>
        </p:nvSpPr>
        <p:spPr>
          <a:xfrm>
            <a:off x="6966499" y="4486956"/>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73" name="object 73"/>
          <p:cNvGrpSpPr/>
          <p:nvPr/>
        </p:nvGrpSpPr>
        <p:grpSpPr>
          <a:xfrm>
            <a:off x="8723719" y="4353441"/>
            <a:ext cx="478155" cy="481965"/>
            <a:chOff x="8592915" y="2890586"/>
            <a:chExt cx="478155" cy="481965"/>
          </a:xfrm>
        </p:grpSpPr>
        <p:sp>
          <p:nvSpPr>
            <p:cNvPr id="74" name="object 74"/>
            <p:cNvSpPr/>
            <p:nvPr/>
          </p:nvSpPr>
          <p:spPr>
            <a:xfrm>
              <a:off x="8594826" y="2892496"/>
              <a:ext cx="474345" cy="478790"/>
            </a:xfrm>
            <a:custGeom>
              <a:avLst/>
              <a:gdLst/>
              <a:ahLst/>
              <a:cxnLst/>
              <a:rect l="l" t="t" r="r" b="b"/>
              <a:pathLst>
                <a:path w="474345" h="478789">
                  <a:moveTo>
                    <a:pt x="474153" y="478244"/>
                  </a:moveTo>
                  <a:lnTo>
                    <a:pt x="0" y="478244"/>
                  </a:lnTo>
                  <a:lnTo>
                    <a:pt x="0" y="0"/>
                  </a:lnTo>
                  <a:lnTo>
                    <a:pt x="392389" y="0"/>
                  </a:lnTo>
                  <a:lnTo>
                    <a:pt x="474153" y="81763"/>
                  </a:lnTo>
                  <a:lnTo>
                    <a:pt x="474153" y="478244"/>
                  </a:lnTo>
                  <a:close/>
                </a:path>
              </a:pathLst>
            </a:custGeom>
            <a:solidFill>
              <a:srgbClr val="DED6FF"/>
            </a:solidFill>
          </p:spPr>
          <p:txBody>
            <a:bodyPr wrap="square" lIns="0" tIns="0" rIns="0" bIns="0" rtlCol="0"/>
            <a:lstStyle/>
            <a:p>
              <a:endParaRPr sz="1154"/>
            </a:p>
          </p:txBody>
        </p:sp>
        <p:sp>
          <p:nvSpPr>
            <p:cNvPr id="75" name="object 75"/>
            <p:cNvSpPr/>
            <p:nvPr/>
          </p:nvSpPr>
          <p:spPr>
            <a:xfrm>
              <a:off x="8592915"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7"/>
                  </a:lnTo>
                  <a:lnTo>
                    <a:pt x="477592" y="478244"/>
                  </a:lnTo>
                  <a:close/>
                </a:path>
              </a:pathLst>
            </a:custGeom>
            <a:solidFill>
              <a:srgbClr val="000000"/>
            </a:solidFill>
          </p:spPr>
          <p:txBody>
            <a:bodyPr wrap="square" lIns="0" tIns="0" rIns="0" bIns="0" rtlCol="0"/>
            <a:lstStyle/>
            <a:p>
              <a:endParaRPr sz="1154"/>
            </a:p>
          </p:txBody>
        </p:sp>
      </p:grpSp>
      <p:sp>
        <p:nvSpPr>
          <p:cNvPr id="76" name="object 76"/>
          <p:cNvSpPr txBox="1"/>
          <p:nvPr/>
        </p:nvSpPr>
        <p:spPr>
          <a:xfrm>
            <a:off x="8804287" y="4486956"/>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77" name="object 77"/>
          <p:cNvSpPr txBox="1"/>
          <p:nvPr/>
        </p:nvSpPr>
        <p:spPr>
          <a:xfrm>
            <a:off x="523786" y="6870854"/>
            <a:ext cx="375032" cy="422909"/>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Emotions</a:t>
            </a:r>
            <a:endParaRPr sz="649">
              <a:latin typeface="Trebuchet MS"/>
              <a:cs typeface="Trebuchet MS"/>
            </a:endParaRPr>
          </a:p>
        </p:txBody>
      </p:sp>
      <p:sp>
        <p:nvSpPr>
          <p:cNvPr id="78" name="object 78"/>
          <p:cNvSpPr txBox="1"/>
          <p:nvPr/>
        </p:nvSpPr>
        <p:spPr>
          <a:xfrm>
            <a:off x="489080" y="7795713"/>
            <a:ext cx="153888" cy="388620"/>
          </a:xfrm>
          <a:prstGeom prst="rect">
            <a:avLst/>
          </a:prstGeom>
        </p:spPr>
        <p:txBody>
          <a:bodyPr vert="vert270" wrap="square" lIns="0" tIns="14605" rIns="0" bIns="0" rtlCol="0">
            <a:spAutoFit/>
          </a:bodyPr>
          <a:lstStyle/>
          <a:p>
            <a:pPr marL="12701" marR="5081" indent="20322">
              <a:lnSpc>
                <a:spcPts val="591"/>
              </a:lnSpc>
              <a:spcBef>
                <a:spcPts val="115"/>
              </a:spcBef>
            </a:pPr>
            <a:r>
              <a:rPr sz="600" b="1" dirty="0">
                <a:latin typeface="Trebuchet MS"/>
                <a:cs typeface="Trebuchet MS"/>
              </a:rPr>
              <a:t>Possible  Solutions</a:t>
            </a:r>
            <a:endParaRPr sz="600">
              <a:latin typeface="Trebuchet MS"/>
              <a:cs typeface="Trebuchet MS"/>
            </a:endParaRPr>
          </a:p>
        </p:txBody>
      </p:sp>
      <p:sp>
        <p:nvSpPr>
          <p:cNvPr id="79" name="object 79"/>
          <p:cNvSpPr txBox="1"/>
          <p:nvPr/>
        </p:nvSpPr>
        <p:spPr>
          <a:xfrm>
            <a:off x="523786" y="4295921"/>
            <a:ext cx="96052" cy="56324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User Actions</a:t>
            </a:r>
            <a:endParaRPr sz="649">
              <a:latin typeface="Trebuchet MS"/>
              <a:cs typeface="Trebuchet MS"/>
            </a:endParaRPr>
          </a:p>
        </p:txBody>
      </p:sp>
      <p:sp>
        <p:nvSpPr>
          <p:cNvPr id="80" name="object 80"/>
          <p:cNvSpPr txBox="1"/>
          <p:nvPr/>
        </p:nvSpPr>
        <p:spPr>
          <a:xfrm>
            <a:off x="523786" y="5098658"/>
            <a:ext cx="96052" cy="55562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Touchpoints</a:t>
            </a:r>
            <a:endParaRPr sz="649">
              <a:latin typeface="Trebuchet MS"/>
              <a:cs typeface="Trebuchet MS"/>
            </a:endParaRPr>
          </a:p>
        </p:txBody>
      </p:sp>
      <p:sp>
        <p:nvSpPr>
          <p:cNvPr id="81" name="object 81"/>
          <p:cNvSpPr txBox="1"/>
          <p:nvPr/>
        </p:nvSpPr>
        <p:spPr>
          <a:xfrm>
            <a:off x="523786" y="5930204"/>
            <a:ext cx="96052" cy="49085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Pain points</a:t>
            </a:r>
            <a:endParaRPr sz="649">
              <a:latin typeface="Trebuchet MS"/>
              <a:cs typeface="Trebuchet MS"/>
            </a:endParaRPr>
          </a:p>
        </p:txBody>
      </p:sp>
      <p:sp>
        <p:nvSpPr>
          <p:cNvPr id="82" name="object 82"/>
          <p:cNvSpPr txBox="1"/>
          <p:nvPr/>
        </p:nvSpPr>
        <p:spPr>
          <a:xfrm>
            <a:off x="3129631" y="3146504"/>
            <a:ext cx="2500630"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Describe the persona's journey in the first 3 rows, using one  sticky note per action. "User actions" pertain to activities;  "touchpoints" are interaction points like a website or email;  and "pain points" refer to frustrations, errors and bottlenecks.</a:t>
            </a:r>
            <a:endParaRPr sz="649">
              <a:latin typeface="Trebuchet MS"/>
              <a:cs typeface="Trebuchet MS"/>
            </a:endParaRPr>
          </a:p>
        </p:txBody>
      </p:sp>
      <p:sp>
        <p:nvSpPr>
          <p:cNvPr id="83" name="object 83"/>
          <p:cNvSpPr txBox="1"/>
          <p:nvPr/>
        </p:nvSpPr>
        <p:spPr>
          <a:xfrm>
            <a:off x="6081810" y="3146532"/>
            <a:ext cx="2019934" cy="614207"/>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In the "emotions" row, move the dots up or down  the colored spectrum to visually show how the  persona's emotional experience rises and falls  throughout the journey. Positive peaks = delight,  while sudden drops = frustration.</a:t>
            </a:r>
            <a:endParaRPr sz="649">
              <a:latin typeface="Trebuchet MS"/>
              <a:cs typeface="Trebuchet MS"/>
            </a:endParaRPr>
          </a:p>
        </p:txBody>
      </p:sp>
      <p:sp>
        <p:nvSpPr>
          <p:cNvPr id="84" name="object 84"/>
          <p:cNvSpPr txBox="1"/>
          <p:nvPr/>
        </p:nvSpPr>
        <p:spPr>
          <a:xfrm>
            <a:off x="8564976" y="3146535"/>
            <a:ext cx="1212215"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In the final row, brainstorm  possible solutions or areas of  opportunity to improve the  persona's experience.</a:t>
            </a:r>
            <a:endParaRPr sz="649">
              <a:latin typeface="Trebuchet MS"/>
              <a:cs typeface="Trebuchet MS"/>
            </a:endParaRPr>
          </a:p>
        </p:txBody>
      </p:sp>
      <p:grpSp>
        <p:nvGrpSpPr>
          <p:cNvPr id="85" name="object 85"/>
          <p:cNvGrpSpPr/>
          <p:nvPr/>
        </p:nvGrpSpPr>
        <p:grpSpPr>
          <a:xfrm>
            <a:off x="8057929" y="915670"/>
            <a:ext cx="1014094" cy="532130"/>
            <a:chOff x="8774489" y="1138969"/>
            <a:chExt cx="1014094" cy="532130"/>
          </a:xfrm>
        </p:grpSpPr>
        <p:sp>
          <p:nvSpPr>
            <p:cNvPr id="86" name="object 86"/>
            <p:cNvSpPr/>
            <p:nvPr/>
          </p:nvSpPr>
          <p:spPr>
            <a:xfrm>
              <a:off x="8956321" y="132080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50</a:t>
              </a:r>
              <a:endParaRPr sz="2000" dirty="0"/>
            </a:p>
          </p:txBody>
        </p:sp>
        <p:sp>
          <p:nvSpPr>
            <p:cNvPr id="87" name="object 87"/>
            <p:cNvSpPr/>
            <p:nvPr/>
          </p:nvSpPr>
          <p:spPr>
            <a:xfrm>
              <a:off x="8774489" y="113896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88" name="object 88"/>
            <p:cNvPicPr/>
            <p:nvPr/>
          </p:nvPicPr>
          <p:blipFill>
            <a:blip r:embed="rId7" cstate="print"/>
            <a:stretch>
              <a:fillRect/>
            </a:stretch>
          </p:blipFill>
          <p:spPr>
            <a:xfrm>
              <a:off x="8937366" y="1229457"/>
              <a:ext cx="108584" cy="165592"/>
            </a:xfrm>
            <a:prstGeom prst="rect">
              <a:avLst/>
            </a:prstGeom>
          </p:spPr>
        </p:pic>
      </p:grpSp>
      <p:sp>
        <p:nvSpPr>
          <p:cNvPr id="96" name="Slide Number Placeholder 95">
            <a:extLst>
              <a:ext uri="{FF2B5EF4-FFF2-40B4-BE49-F238E27FC236}">
                <a16:creationId xmlns:a16="http://schemas.microsoft.com/office/drawing/2014/main" id="{1E5E4243-8530-AC60-AD71-6C60BD31D860}"/>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endParaRPr u="sng" dirty="0">
              <a:uFill>
                <a:solidFill>
                  <a:srgbClr val="000000"/>
                </a:solidFill>
              </a:uFill>
              <a:latin typeface="Times New Roman"/>
              <a:cs typeface="Times New Roman"/>
            </a:endParaRPr>
          </a:p>
        </p:txBody>
      </p:sp>
      <p:sp>
        <p:nvSpPr>
          <p:cNvPr id="90" name="TextBox 89">
            <a:extLst>
              <a:ext uri="{FF2B5EF4-FFF2-40B4-BE49-F238E27FC236}">
                <a16:creationId xmlns:a16="http://schemas.microsoft.com/office/drawing/2014/main" id="{9FD6A496-C14D-4DE5-0920-1CC7BD564C9F}"/>
              </a:ext>
            </a:extLst>
          </p:cNvPr>
          <p:cNvSpPr txBox="1"/>
          <p:nvPr/>
        </p:nvSpPr>
        <p:spPr>
          <a:xfrm>
            <a:off x="703395" y="4510164"/>
            <a:ext cx="2236790" cy="369332"/>
          </a:xfrm>
          <a:prstGeom prst="rect">
            <a:avLst/>
          </a:prstGeom>
          <a:noFill/>
        </p:spPr>
        <p:txBody>
          <a:bodyPr wrap="square">
            <a:spAutoFit/>
          </a:bodyPr>
          <a:lstStyle/>
          <a:p>
            <a:r>
              <a:rPr lang="en-ID" dirty="0"/>
              <a:t>Builder Search Menu</a:t>
            </a:r>
          </a:p>
        </p:txBody>
      </p:sp>
      <p:sp>
        <p:nvSpPr>
          <p:cNvPr id="92" name="TextBox 91">
            <a:extLst>
              <a:ext uri="{FF2B5EF4-FFF2-40B4-BE49-F238E27FC236}">
                <a16:creationId xmlns:a16="http://schemas.microsoft.com/office/drawing/2014/main" id="{BF60A275-038F-3F96-D8F0-81735C303E72}"/>
              </a:ext>
            </a:extLst>
          </p:cNvPr>
          <p:cNvSpPr txBox="1"/>
          <p:nvPr/>
        </p:nvSpPr>
        <p:spPr>
          <a:xfrm>
            <a:off x="2457046" y="4338366"/>
            <a:ext cx="1886157" cy="646331"/>
          </a:xfrm>
          <a:prstGeom prst="rect">
            <a:avLst/>
          </a:prstGeom>
          <a:noFill/>
        </p:spPr>
        <p:txBody>
          <a:bodyPr wrap="square">
            <a:spAutoFit/>
          </a:bodyPr>
          <a:lstStyle/>
          <a:p>
            <a:pPr algn="ctr"/>
            <a:r>
              <a:rPr lang="en-ID" dirty="0"/>
              <a:t>Building repair search menu</a:t>
            </a:r>
          </a:p>
        </p:txBody>
      </p:sp>
      <p:sp>
        <p:nvSpPr>
          <p:cNvPr id="94" name="TextBox 93">
            <a:extLst>
              <a:ext uri="{FF2B5EF4-FFF2-40B4-BE49-F238E27FC236}">
                <a16:creationId xmlns:a16="http://schemas.microsoft.com/office/drawing/2014/main" id="{3DA4A267-94E5-AD5C-92A8-7529EEB82D21}"/>
              </a:ext>
            </a:extLst>
          </p:cNvPr>
          <p:cNvSpPr txBox="1"/>
          <p:nvPr/>
        </p:nvSpPr>
        <p:spPr>
          <a:xfrm>
            <a:off x="4197500" y="4437258"/>
            <a:ext cx="2272047" cy="369332"/>
          </a:xfrm>
          <a:prstGeom prst="rect">
            <a:avLst/>
          </a:prstGeom>
          <a:noFill/>
        </p:spPr>
        <p:txBody>
          <a:bodyPr wrap="square">
            <a:spAutoFit/>
          </a:bodyPr>
          <a:lstStyle/>
          <a:p>
            <a:r>
              <a:rPr lang="en-ID" dirty="0"/>
              <a:t>Building Design Menu</a:t>
            </a:r>
          </a:p>
        </p:txBody>
      </p:sp>
      <p:sp>
        <p:nvSpPr>
          <p:cNvPr id="97" name="TextBox 96">
            <a:extLst>
              <a:ext uri="{FF2B5EF4-FFF2-40B4-BE49-F238E27FC236}">
                <a16:creationId xmlns:a16="http://schemas.microsoft.com/office/drawing/2014/main" id="{E6A41E69-03A0-2EA0-59A7-83ABB89D8653}"/>
              </a:ext>
            </a:extLst>
          </p:cNvPr>
          <p:cNvSpPr txBox="1"/>
          <p:nvPr/>
        </p:nvSpPr>
        <p:spPr>
          <a:xfrm>
            <a:off x="6347451" y="4321632"/>
            <a:ext cx="1682900" cy="646331"/>
          </a:xfrm>
          <a:prstGeom prst="rect">
            <a:avLst/>
          </a:prstGeom>
          <a:noFill/>
        </p:spPr>
        <p:txBody>
          <a:bodyPr wrap="square">
            <a:spAutoFit/>
          </a:bodyPr>
          <a:lstStyle/>
          <a:p>
            <a:pPr algn="ctr"/>
            <a:r>
              <a:rPr lang="en-ID" dirty="0"/>
              <a:t>Material Purchase Menu</a:t>
            </a:r>
          </a:p>
        </p:txBody>
      </p:sp>
      <p:sp>
        <p:nvSpPr>
          <p:cNvPr id="99" name="TextBox 98">
            <a:extLst>
              <a:ext uri="{FF2B5EF4-FFF2-40B4-BE49-F238E27FC236}">
                <a16:creationId xmlns:a16="http://schemas.microsoft.com/office/drawing/2014/main" id="{8D3A5939-333E-8DEF-99A5-36A6335F355C}"/>
              </a:ext>
            </a:extLst>
          </p:cNvPr>
          <p:cNvSpPr txBox="1"/>
          <p:nvPr/>
        </p:nvSpPr>
        <p:spPr>
          <a:xfrm>
            <a:off x="7976393" y="4380537"/>
            <a:ext cx="1799800" cy="646331"/>
          </a:xfrm>
          <a:prstGeom prst="rect">
            <a:avLst/>
          </a:prstGeom>
          <a:noFill/>
        </p:spPr>
        <p:txBody>
          <a:bodyPr wrap="square">
            <a:spAutoFit/>
          </a:bodyPr>
          <a:lstStyle/>
          <a:p>
            <a:pPr algn="ctr"/>
            <a:r>
              <a:rPr lang="en-ID" dirty="0"/>
              <a:t>Tutorial and chat menu</a:t>
            </a:r>
          </a:p>
        </p:txBody>
      </p:sp>
      <p:sp>
        <p:nvSpPr>
          <p:cNvPr id="101" name="TextBox 100">
            <a:extLst>
              <a:ext uri="{FF2B5EF4-FFF2-40B4-BE49-F238E27FC236}">
                <a16:creationId xmlns:a16="http://schemas.microsoft.com/office/drawing/2014/main" id="{D813E41F-3D60-CFE6-CF47-6C87E1FB3FAD}"/>
              </a:ext>
            </a:extLst>
          </p:cNvPr>
          <p:cNvSpPr txBox="1"/>
          <p:nvPr/>
        </p:nvSpPr>
        <p:spPr>
          <a:xfrm>
            <a:off x="700464" y="4901714"/>
            <a:ext cx="2433985" cy="1200329"/>
          </a:xfrm>
          <a:prstGeom prst="rect">
            <a:avLst/>
          </a:prstGeom>
          <a:noFill/>
        </p:spPr>
        <p:txBody>
          <a:bodyPr wrap="square">
            <a:spAutoFit/>
          </a:bodyPr>
          <a:lstStyle/>
          <a:p>
            <a:r>
              <a:rPr lang="en-ID" dirty="0"/>
              <a:t>There are 2 menu options</a:t>
            </a:r>
          </a:p>
          <a:p>
            <a:r>
              <a:rPr lang="en-ID" dirty="0"/>
              <a:t>search for a handyman</a:t>
            </a:r>
          </a:p>
          <a:p>
            <a:r>
              <a:rPr lang="en-ID" dirty="0"/>
              <a:t>daily and wholesale</a:t>
            </a:r>
          </a:p>
        </p:txBody>
      </p:sp>
      <p:sp>
        <p:nvSpPr>
          <p:cNvPr id="103" name="TextBox 102">
            <a:extLst>
              <a:ext uri="{FF2B5EF4-FFF2-40B4-BE49-F238E27FC236}">
                <a16:creationId xmlns:a16="http://schemas.microsoft.com/office/drawing/2014/main" id="{A704994F-61AC-23F6-94EC-E24DA7F8BEBA}"/>
              </a:ext>
            </a:extLst>
          </p:cNvPr>
          <p:cNvSpPr txBox="1"/>
          <p:nvPr/>
        </p:nvSpPr>
        <p:spPr>
          <a:xfrm>
            <a:off x="2745797" y="4975002"/>
            <a:ext cx="2179236" cy="923330"/>
          </a:xfrm>
          <a:prstGeom prst="rect">
            <a:avLst/>
          </a:prstGeom>
          <a:noFill/>
        </p:spPr>
        <p:txBody>
          <a:bodyPr wrap="square">
            <a:spAutoFit/>
          </a:bodyPr>
          <a:lstStyle/>
          <a:p>
            <a:r>
              <a:rPr lang="en-ID" dirty="0"/>
              <a:t>Click on the repair menu section in the main menu</a:t>
            </a:r>
          </a:p>
        </p:txBody>
      </p:sp>
      <p:sp>
        <p:nvSpPr>
          <p:cNvPr id="105" name="TextBox 104">
            <a:extLst>
              <a:ext uri="{FF2B5EF4-FFF2-40B4-BE49-F238E27FC236}">
                <a16:creationId xmlns:a16="http://schemas.microsoft.com/office/drawing/2014/main" id="{B587AB49-88EF-150B-6AA8-E0465731B095}"/>
              </a:ext>
            </a:extLst>
          </p:cNvPr>
          <p:cNvSpPr txBox="1"/>
          <p:nvPr/>
        </p:nvSpPr>
        <p:spPr>
          <a:xfrm>
            <a:off x="4621043" y="4858175"/>
            <a:ext cx="1866836" cy="1200329"/>
          </a:xfrm>
          <a:prstGeom prst="rect">
            <a:avLst/>
          </a:prstGeom>
          <a:noFill/>
        </p:spPr>
        <p:txBody>
          <a:bodyPr wrap="square">
            <a:spAutoFit/>
          </a:bodyPr>
          <a:lstStyle/>
          <a:p>
            <a:r>
              <a:rPr lang="en-ID" dirty="0"/>
              <a:t>Click on the Design Menu section in the main menu</a:t>
            </a:r>
          </a:p>
        </p:txBody>
      </p:sp>
      <p:sp>
        <p:nvSpPr>
          <p:cNvPr id="107" name="TextBox 106">
            <a:extLst>
              <a:ext uri="{FF2B5EF4-FFF2-40B4-BE49-F238E27FC236}">
                <a16:creationId xmlns:a16="http://schemas.microsoft.com/office/drawing/2014/main" id="{DA131B2F-EC3F-0D56-02B9-9259A114062A}"/>
              </a:ext>
            </a:extLst>
          </p:cNvPr>
          <p:cNvSpPr txBox="1"/>
          <p:nvPr/>
        </p:nvSpPr>
        <p:spPr>
          <a:xfrm>
            <a:off x="6284439" y="4952885"/>
            <a:ext cx="1965770" cy="923330"/>
          </a:xfrm>
          <a:prstGeom prst="rect">
            <a:avLst/>
          </a:prstGeom>
          <a:noFill/>
        </p:spPr>
        <p:txBody>
          <a:bodyPr wrap="square">
            <a:spAutoFit/>
          </a:bodyPr>
          <a:lstStyle/>
          <a:p>
            <a:r>
              <a:rPr lang="en-ID" dirty="0"/>
              <a:t>Click on the Materials section</a:t>
            </a:r>
          </a:p>
          <a:p>
            <a:r>
              <a:rPr lang="en-ID" dirty="0"/>
              <a:t>in the main menu</a:t>
            </a:r>
          </a:p>
        </p:txBody>
      </p:sp>
      <p:sp>
        <p:nvSpPr>
          <p:cNvPr id="109" name="TextBox 108">
            <a:extLst>
              <a:ext uri="{FF2B5EF4-FFF2-40B4-BE49-F238E27FC236}">
                <a16:creationId xmlns:a16="http://schemas.microsoft.com/office/drawing/2014/main" id="{04EE53AB-63C8-471B-E8DF-A10AC17F9EE7}"/>
              </a:ext>
            </a:extLst>
          </p:cNvPr>
          <p:cNvSpPr txBox="1"/>
          <p:nvPr/>
        </p:nvSpPr>
        <p:spPr>
          <a:xfrm>
            <a:off x="8057240" y="4940827"/>
            <a:ext cx="1798042" cy="954107"/>
          </a:xfrm>
          <a:prstGeom prst="rect">
            <a:avLst/>
          </a:prstGeom>
          <a:noFill/>
        </p:spPr>
        <p:txBody>
          <a:bodyPr wrap="square">
            <a:spAutoFit/>
          </a:bodyPr>
          <a:lstStyle/>
          <a:p>
            <a:r>
              <a:rPr lang="en-ID" sz="1400" dirty="0"/>
              <a:t>Click on the Tutorial and Chat Menu section</a:t>
            </a:r>
          </a:p>
          <a:p>
            <a:r>
              <a:rPr lang="en-ID" sz="1400" dirty="0"/>
              <a:t>in the main menu</a:t>
            </a:r>
          </a:p>
        </p:txBody>
      </p:sp>
      <p:sp>
        <p:nvSpPr>
          <p:cNvPr id="111" name="TextBox 110">
            <a:extLst>
              <a:ext uri="{FF2B5EF4-FFF2-40B4-BE49-F238E27FC236}">
                <a16:creationId xmlns:a16="http://schemas.microsoft.com/office/drawing/2014/main" id="{89CE6256-F806-27A8-9144-355CA764546A}"/>
              </a:ext>
            </a:extLst>
          </p:cNvPr>
          <p:cNvSpPr txBox="1"/>
          <p:nvPr/>
        </p:nvSpPr>
        <p:spPr>
          <a:xfrm>
            <a:off x="8079782" y="5787120"/>
            <a:ext cx="1933515" cy="830997"/>
          </a:xfrm>
          <a:prstGeom prst="rect">
            <a:avLst/>
          </a:prstGeom>
          <a:noFill/>
        </p:spPr>
        <p:txBody>
          <a:bodyPr wrap="square">
            <a:spAutoFit/>
          </a:bodyPr>
          <a:lstStyle/>
          <a:p>
            <a:r>
              <a:rPr lang="en-ID" sz="1200" dirty="0"/>
              <a:t>In the Tutorial menu, explanations are provided</a:t>
            </a:r>
          </a:p>
          <a:p>
            <a:r>
              <a:rPr lang="en-ID" sz="1200" dirty="0"/>
              <a:t>just an introduction</a:t>
            </a:r>
          </a:p>
          <a:p>
            <a:r>
              <a:rPr lang="en-ID" sz="1200" dirty="0"/>
              <a:t>about building construction</a:t>
            </a:r>
          </a:p>
        </p:txBody>
      </p:sp>
      <p:sp>
        <p:nvSpPr>
          <p:cNvPr id="116" name="Freeform: Shape 115">
            <a:extLst>
              <a:ext uri="{FF2B5EF4-FFF2-40B4-BE49-F238E27FC236}">
                <a16:creationId xmlns:a16="http://schemas.microsoft.com/office/drawing/2014/main" id="{272995A0-162F-A7E9-0830-436D437B581D}"/>
              </a:ext>
            </a:extLst>
          </p:cNvPr>
          <p:cNvSpPr/>
          <p:nvPr/>
        </p:nvSpPr>
        <p:spPr>
          <a:xfrm>
            <a:off x="1611086" y="6694016"/>
            <a:ext cx="7445828" cy="403470"/>
          </a:xfrm>
          <a:custGeom>
            <a:avLst/>
            <a:gdLst>
              <a:gd name="connsiteX0" fmla="*/ 0 w 7445828"/>
              <a:gd name="connsiteY0" fmla="*/ 374441 h 403470"/>
              <a:gd name="connsiteX1" fmla="*/ 1872343 w 7445828"/>
              <a:gd name="connsiteY1" fmla="*/ 127698 h 403470"/>
              <a:gd name="connsiteX2" fmla="*/ 4586514 w 7445828"/>
              <a:gd name="connsiteY2" fmla="*/ 11584 h 403470"/>
              <a:gd name="connsiteX3" fmla="*/ 5588000 w 7445828"/>
              <a:gd name="connsiteY3" fmla="*/ 403470 h 403470"/>
              <a:gd name="connsiteX4" fmla="*/ 7445828 w 7445828"/>
              <a:gd name="connsiteY4" fmla="*/ 11584 h 40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828" h="403470">
                <a:moveTo>
                  <a:pt x="0" y="374441"/>
                </a:moveTo>
                <a:cubicBezTo>
                  <a:pt x="553962" y="281307"/>
                  <a:pt x="1107924" y="188174"/>
                  <a:pt x="1872343" y="127698"/>
                </a:cubicBezTo>
                <a:cubicBezTo>
                  <a:pt x="2636762" y="67222"/>
                  <a:pt x="3967238" y="-34378"/>
                  <a:pt x="4586514" y="11584"/>
                </a:cubicBezTo>
                <a:cubicBezTo>
                  <a:pt x="5205790" y="57546"/>
                  <a:pt x="5111448" y="403470"/>
                  <a:pt x="5588000" y="403470"/>
                </a:cubicBezTo>
                <a:cubicBezTo>
                  <a:pt x="6064552" y="403470"/>
                  <a:pt x="7085390" y="81736"/>
                  <a:pt x="7445828" y="1158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4020" y="777240"/>
            <a:ext cx="2152650" cy="2409825"/>
            <a:chOff x="1204019" y="777240"/>
            <a:chExt cx="2152650" cy="2409825"/>
          </a:xfrm>
        </p:grpSpPr>
        <p:pic>
          <p:nvPicPr>
            <p:cNvPr id="3" name="object 3"/>
            <p:cNvPicPr/>
            <p:nvPr/>
          </p:nvPicPr>
          <p:blipFill>
            <a:blip r:embed="rId2" cstate="print"/>
            <a:stretch>
              <a:fillRect/>
            </a:stretch>
          </p:blipFill>
          <p:spPr>
            <a:xfrm>
              <a:off x="1204019" y="777240"/>
              <a:ext cx="2152649" cy="2409824"/>
            </a:xfrm>
            <a:prstGeom prst="rect">
              <a:avLst/>
            </a:prstGeom>
          </p:spPr>
        </p:pic>
        <p:sp>
          <p:nvSpPr>
            <p:cNvPr id="4" name="object 4"/>
            <p:cNvSpPr/>
            <p:nvPr/>
          </p:nvSpPr>
          <p:spPr>
            <a:xfrm>
              <a:off x="1981563" y="1235011"/>
              <a:ext cx="1306195" cy="1607185"/>
            </a:xfrm>
            <a:custGeom>
              <a:avLst/>
              <a:gdLst/>
              <a:ahLst/>
              <a:cxnLst/>
              <a:rect l="l" t="t" r="r" b="b"/>
              <a:pathLst>
                <a:path w="1306195" h="1607185">
                  <a:moveTo>
                    <a:pt x="1079672" y="1606590"/>
                  </a:moveTo>
                  <a:lnTo>
                    <a:pt x="0" y="1436465"/>
                  </a:lnTo>
                  <a:lnTo>
                    <a:pt x="226345" y="0"/>
                  </a:lnTo>
                  <a:lnTo>
                    <a:pt x="1306018" y="170125"/>
                  </a:lnTo>
                  <a:lnTo>
                    <a:pt x="1079672" y="1606590"/>
                  </a:lnTo>
                  <a:close/>
                </a:path>
              </a:pathLst>
            </a:custGeom>
            <a:solidFill>
              <a:srgbClr val="85C4CC"/>
            </a:solidFill>
          </p:spPr>
          <p:txBody>
            <a:bodyPr wrap="square" lIns="0" tIns="0" rIns="0" bIns="0" rtlCol="0"/>
            <a:lstStyle/>
            <a:p>
              <a:endParaRPr sz="1154"/>
            </a:p>
          </p:txBody>
        </p:sp>
      </p:grpSp>
      <p:sp>
        <p:nvSpPr>
          <p:cNvPr id="5" name="object 5"/>
          <p:cNvSpPr txBox="1"/>
          <p:nvPr/>
        </p:nvSpPr>
        <p:spPr>
          <a:xfrm rot="480000">
            <a:off x="2159431" y="1735516"/>
            <a:ext cx="1029878" cy="153888"/>
          </a:xfrm>
          <a:prstGeom prst="rect">
            <a:avLst/>
          </a:prstGeom>
        </p:spPr>
        <p:txBody>
          <a:bodyPr vert="horz" wrap="square" lIns="0" tIns="0" rIns="0" bIns="0" rtlCol="0">
            <a:spAutoFit/>
          </a:bodyPr>
          <a:lstStyle/>
          <a:p>
            <a:pPr>
              <a:lnSpc>
                <a:spcPts val="1201"/>
              </a:lnSpc>
            </a:pPr>
            <a:r>
              <a:rPr sz="1799" spc="262" baseline="4629" dirty="0">
                <a:latin typeface="Tahoma"/>
                <a:cs typeface="Tahoma"/>
              </a:rPr>
              <a:t>P</a:t>
            </a:r>
            <a:r>
              <a:rPr sz="1799" spc="121" baseline="4629" dirty="0">
                <a:latin typeface="Tahoma"/>
                <a:cs typeface="Tahoma"/>
              </a:rPr>
              <a:t>L</a:t>
            </a:r>
            <a:r>
              <a:rPr sz="1799" spc="172" baseline="4629" dirty="0">
                <a:latin typeface="Tahoma"/>
                <a:cs typeface="Tahoma"/>
              </a:rPr>
              <a:t>AC</a:t>
            </a:r>
            <a:r>
              <a:rPr sz="1799" spc="187" baseline="2314" dirty="0">
                <a:latin typeface="Tahoma"/>
                <a:cs typeface="Tahoma"/>
              </a:rPr>
              <a:t>E</a:t>
            </a:r>
            <a:r>
              <a:rPr sz="1799" spc="-126" baseline="2314" dirty="0">
                <a:latin typeface="Tahoma"/>
                <a:cs typeface="Tahoma"/>
              </a:rPr>
              <a:t> </a:t>
            </a:r>
            <a:r>
              <a:rPr sz="1799" spc="66" baseline="2314" dirty="0">
                <a:latin typeface="Tahoma"/>
                <a:cs typeface="Tahoma"/>
              </a:rPr>
              <a:t>Y</a:t>
            </a:r>
            <a:r>
              <a:rPr sz="1799" spc="194" baseline="2314" dirty="0">
                <a:latin typeface="Tahoma"/>
                <a:cs typeface="Tahoma"/>
              </a:rPr>
              <a:t>O</a:t>
            </a:r>
            <a:r>
              <a:rPr sz="1201" spc="136" dirty="0">
                <a:latin typeface="Tahoma"/>
                <a:cs typeface="Tahoma"/>
              </a:rPr>
              <a:t>U</a:t>
            </a:r>
            <a:r>
              <a:rPr sz="1201" spc="121" dirty="0">
                <a:latin typeface="Tahoma"/>
                <a:cs typeface="Tahoma"/>
              </a:rPr>
              <a:t>R</a:t>
            </a:r>
            <a:endParaRPr sz="1201" dirty="0">
              <a:latin typeface="Tahoma"/>
              <a:cs typeface="Tahoma"/>
            </a:endParaRPr>
          </a:p>
        </p:txBody>
      </p:sp>
      <p:sp>
        <p:nvSpPr>
          <p:cNvPr id="6" name="object 6"/>
          <p:cNvSpPr txBox="1"/>
          <p:nvPr/>
        </p:nvSpPr>
        <p:spPr>
          <a:xfrm rot="480000">
            <a:off x="2342126" y="1942522"/>
            <a:ext cx="599451" cy="153888"/>
          </a:xfrm>
          <a:prstGeom prst="rect">
            <a:avLst/>
          </a:prstGeom>
        </p:spPr>
        <p:txBody>
          <a:bodyPr vert="horz" wrap="square" lIns="0" tIns="0" rIns="0" bIns="0" rtlCol="0">
            <a:spAutoFit/>
          </a:bodyPr>
          <a:lstStyle/>
          <a:p>
            <a:pPr>
              <a:lnSpc>
                <a:spcPts val="1201"/>
              </a:lnSpc>
            </a:pPr>
            <a:r>
              <a:rPr sz="1799" spc="164" baseline="2314" dirty="0">
                <a:latin typeface="Tahoma"/>
                <a:cs typeface="Tahoma"/>
              </a:rPr>
              <a:t>PHO</a:t>
            </a:r>
            <a:r>
              <a:rPr sz="1201" spc="110" dirty="0">
                <a:latin typeface="Tahoma"/>
                <a:cs typeface="Tahoma"/>
              </a:rPr>
              <a:t>TO</a:t>
            </a:r>
            <a:endParaRPr sz="1201">
              <a:latin typeface="Tahoma"/>
              <a:cs typeface="Tahoma"/>
            </a:endParaRPr>
          </a:p>
        </p:txBody>
      </p:sp>
      <p:sp>
        <p:nvSpPr>
          <p:cNvPr id="7" name="object 7"/>
          <p:cNvSpPr txBox="1"/>
          <p:nvPr/>
        </p:nvSpPr>
        <p:spPr>
          <a:xfrm rot="480000">
            <a:off x="2375766" y="2149508"/>
            <a:ext cx="466897" cy="153888"/>
          </a:xfrm>
          <a:prstGeom prst="rect">
            <a:avLst/>
          </a:prstGeom>
        </p:spPr>
        <p:txBody>
          <a:bodyPr vert="horz" wrap="square" lIns="0" tIns="0" rIns="0" bIns="0" rtlCol="0">
            <a:spAutoFit/>
          </a:bodyPr>
          <a:lstStyle/>
          <a:p>
            <a:pPr>
              <a:lnSpc>
                <a:spcPts val="1201"/>
              </a:lnSpc>
            </a:pPr>
            <a:r>
              <a:rPr sz="1799" spc="210" baseline="2314" dirty="0">
                <a:latin typeface="Tahoma"/>
                <a:cs typeface="Tahoma"/>
              </a:rPr>
              <a:t>H</a:t>
            </a:r>
            <a:r>
              <a:rPr sz="1799" spc="149" baseline="2314" dirty="0">
                <a:latin typeface="Tahoma"/>
                <a:cs typeface="Tahoma"/>
              </a:rPr>
              <a:t>E</a:t>
            </a:r>
            <a:r>
              <a:rPr sz="1201" spc="94" dirty="0">
                <a:latin typeface="Tahoma"/>
                <a:cs typeface="Tahoma"/>
              </a:rPr>
              <a:t>R</a:t>
            </a:r>
            <a:r>
              <a:rPr sz="1201" spc="125" dirty="0">
                <a:latin typeface="Tahoma"/>
                <a:cs typeface="Tahoma"/>
              </a:rPr>
              <a:t>E</a:t>
            </a:r>
            <a:endParaRPr sz="1201">
              <a:latin typeface="Tahoma"/>
              <a:cs typeface="Tahoma"/>
            </a:endParaRPr>
          </a:p>
        </p:txBody>
      </p:sp>
      <p:sp>
        <p:nvSpPr>
          <p:cNvPr id="8" name="object 8"/>
          <p:cNvSpPr txBox="1">
            <a:spLocks noGrp="1"/>
          </p:cNvSpPr>
          <p:nvPr>
            <p:ph type="title"/>
          </p:nvPr>
        </p:nvSpPr>
        <p:spPr>
          <a:xfrm>
            <a:off x="3447961" y="871887"/>
            <a:ext cx="3396615" cy="1218282"/>
          </a:xfrm>
          <a:prstGeom prst="rect">
            <a:avLst/>
          </a:prstGeom>
        </p:spPr>
        <p:txBody>
          <a:bodyPr vert="horz" wrap="square" lIns="0" tIns="12700" rIns="0" bIns="0" rtlCol="0">
            <a:spAutoFit/>
          </a:bodyPr>
          <a:lstStyle/>
          <a:p>
            <a:pPr marL="12701">
              <a:lnSpc>
                <a:spcPts val="6040"/>
              </a:lnSpc>
              <a:spcBef>
                <a:spcPts val="100"/>
              </a:spcBef>
            </a:pPr>
            <a:r>
              <a:rPr sz="5099" b="1" spc="91" dirty="0">
                <a:latin typeface="Tahoma"/>
                <a:cs typeface="Tahoma"/>
              </a:rPr>
              <a:t>Hello</a:t>
            </a:r>
            <a:endParaRPr sz="5099">
              <a:latin typeface="Tahoma"/>
              <a:cs typeface="Tahoma"/>
            </a:endParaRPr>
          </a:p>
          <a:p>
            <a:pPr marL="97797">
              <a:lnSpc>
                <a:spcPts val="3400"/>
              </a:lnSpc>
            </a:pPr>
            <a:r>
              <a:rPr sz="2900" spc="-179" dirty="0">
                <a:latin typeface="Verdana"/>
                <a:cs typeface="Verdana"/>
              </a:rPr>
              <a:t>T</a:t>
            </a:r>
            <a:r>
              <a:rPr sz="2900" spc="-49" dirty="0">
                <a:latin typeface="Verdana"/>
                <a:cs typeface="Verdana"/>
              </a:rPr>
              <a:t>h</a:t>
            </a:r>
            <a:r>
              <a:rPr sz="2900" spc="-64" dirty="0">
                <a:latin typeface="Verdana"/>
                <a:cs typeface="Verdana"/>
              </a:rPr>
              <a:t>i</a:t>
            </a:r>
            <a:r>
              <a:rPr sz="2900" spc="-121" dirty="0">
                <a:latin typeface="Verdana"/>
                <a:cs typeface="Verdana"/>
              </a:rPr>
              <a:t>s</a:t>
            </a:r>
            <a:r>
              <a:rPr sz="2900" spc="-264" dirty="0">
                <a:latin typeface="Verdana"/>
                <a:cs typeface="Verdana"/>
              </a:rPr>
              <a:t> </a:t>
            </a:r>
            <a:r>
              <a:rPr sz="2900" spc="-64" dirty="0">
                <a:latin typeface="Verdana"/>
                <a:cs typeface="Verdana"/>
              </a:rPr>
              <a:t>i</a:t>
            </a:r>
            <a:r>
              <a:rPr sz="2900" spc="-121" dirty="0">
                <a:latin typeface="Verdana"/>
                <a:cs typeface="Verdana"/>
              </a:rPr>
              <a:t>s</a:t>
            </a:r>
            <a:r>
              <a:rPr sz="2900" spc="-264" dirty="0">
                <a:latin typeface="Verdana"/>
                <a:cs typeface="Verdana"/>
              </a:rPr>
              <a:t> </a:t>
            </a:r>
            <a:r>
              <a:rPr sz="2900" spc="-110" dirty="0">
                <a:latin typeface="Verdana"/>
                <a:cs typeface="Verdana"/>
              </a:rPr>
              <a:t>m</a:t>
            </a:r>
            <a:r>
              <a:rPr sz="2900" spc="-245" dirty="0">
                <a:latin typeface="Verdana"/>
                <a:cs typeface="Verdana"/>
              </a:rPr>
              <a:t>y</a:t>
            </a:r>
            <a:r>
              <a:rPr sz="2900" spc="-264" dirty="0">
                <a:latin typeface="Verdana"/>
                <a:cs typeface="Verdana"/>
              </a:rPr>
              <a:t> </a:t>
            </a:r>
            <a:r>
              <a:rPr sz="2900" spc="-6" dirty="0">
                <a:latin typeface="Verdana"/>
                <a:cs typeface="Verdana"/>
              </a:rPr>
              <a:t>U</a:t>
            </a:r>
            <a:r>
              <a:rPr sz="2900" spc="-306" dirty="0">
                <a:latin typeface="Verdana"/>
                <a:cs typeface="Verdana"/>
              </a:rPr>
              <a:t>X</a:t>
            </a:r>
            <a:r>
              <a:rPr sz="2900" spc="-264" dirty="0">
                <a:latin typeface="Verdana"/>
                <a:cs typeface="Verdana"/>
              </a:rPr>
              <a:t> </a:t>
            </a:r>
            <a:r>
              <a:rPr sz="2900" spc="-110" dirty="0">
                <a:latin typeface="Verdana"/>
                <a:cs typeface="Verdana"/>
              </a:rPr>
              <a:t>D</a:t>
            </a:r>
            <a:r>
              <a:rPr sz="2900" spc="-64" dirty="0">
                <a:latin typeface="Verdana"/>
                <a:cs typeface="Verdana"/>
              </a:rPr>
              <a:t>i</a:t>
            </a:r>
            <a:r>
              <a:rPr sz="2900" spc="-125" dirty="0">
                <a:latin typeface="Verdana"/>
                <a:cs typeface="Verdana"/>
              </a:rPr>
              <a:t>a</a:t>
            </a:r>
            <a:r>
              <a:rPr sz="2900" spc="-49" dirty="0">
                <a:latin typeface="Verdana"/>
                <a:cs typeface="Verdana"/>
              </a:rPr>
              <a:t>r</a:t>
            </a:r>
            <a:r>
              <a:rPr sz="2900" spc="-245" dirty="0">
                <a:latin typeface="Verdana"/>
                <a:cs typeface="Verdana"/>
              </a:rPr>
              <a:t>y</a:t>
            </a:r>
            <a:endParaRPr sz="2900">
              <a:latin typeface="Verdana"/>
              <a:cs typeface="Verdana"/>
            </a:endParaRPr>
          </a:p>
        </p:txBody>
      </p:sp>
      <p:sp>
        <p:nvSpPr>
          <p:cNvPr id="26" name="object 26"/>
          <p:cNvSpPr txBox="1"/>
          <p:nvPr/>
        </p:nvSpPr>
        <p:spPr>
          <a:xfrm>
            <a:off x="1143000" y="3424022"/>
            <a:ext cx="7266138" cy="228396"/>
          </a:xfrm>
          <a:prstGeom prst="rect">
            <a:avLst/>
          </a:prstGeom>
        </p:spPr>
        <p:txBody>
          <a:bodyPr vert="horz" wrap="square" lIns="0" tIns="12700" rIns="0" bIns="0" rtlCol="0">
            <a:spAutoFit/>
          </a:bodyPr>
          <a:lstStyle/>
          <a:p>
            <a:pPr marL="12701">
              <a:spcBef>
                <a:spcPts val="100"/>
              </a:spcBef>
            </a:pPr>
            <a:r>
              <a:rPr sz="1401" dirty="0">
                <a:latin typeface="Verdana"/>
                <a:cs typeface="Verdana"/>
              </a:rPr>
              <a:t>Tell me about your personality and ability</a:t>
            </a:r>
          </a:p>
        </p:txBody>
      </p:sp>
      <p:sp>
        <p:nvSpPr>
          <p:cNvPr id="30" name="TextBox 29">
            <a:extLst>
              <a:ext uri="{FF2B5EF4-FFF2-40B4-BE49-F238E27FC236}">
                <a16:creationId xmlns:a16="http://schemas.microsoft.com/office/drawing/2014/main" id="{7790D6B4-955B-BD67-5AA1-2256036BB8AA}"/>
              </a:ext>
            </a:extLst>
          </p:cNvPr>
          <p:cNvSpPr txBox="1"/>
          <p:nvPr/>
        </p:nvSpPr>
        <p:spPr>
          <a:xfrm>
            <a:off x="1174229" y="3983409"/>
            <a:ext cx="7893571" cy="3139321"/>
          </a:xfrm>
          <a:prstGeom prst="rect">
            <a:avLst/>
          </a:prstGeom>
          <a:noFill/>
          <a:ln>
            <a:solidFill>
              <a:schemeClr val="tx1"/>
            </a:solidFill>
          </a:ln>
        </p:spPr>
        <p:txBody>
          <a:bodyPr wrap="square" rtlCol="0">
            <a:spAutoFit/>
          </a:bodyPr>
          <a:lstStyle/>
          <a:p>
            <a:pPr algn="just"/>
            <a:r>
              <a:rPr lang="en-US" dirty="0"/>
              <a:t>	Hello, I'm Ismail Wahyu </a:t>
            </a:r>
            <a:r>
              <a:rPr lang="en-US" dirty="0" err="1"/>
              <a:t>Fadilah</a:t>
            </a:r>
            <a:r>
              <a:rPr lang="en-US" dirty="0"/>
              <a:t>, or usually called </a:t>
            </a:r>
            <a:r>
              <a:rPr lang="en-US" dirty="0" err="1"/>
              <a:t>Fadilah</a:t>
            </a:r>
            <a:r>
              <a:rPr lang="en-US" dirty="0"/>
              <a:t>. I am a student of the Bachelor of Literature 1 Informatics Engineering Program at the University of Muhammadiyah Malang with NIM 202010370311339.</a:t>
            </a:r>
          </a:p>
          <a:p>
            <a:pPr algn="just"/>
            <a:r>
              <a:rPr lang="en-US" dirty="0"/>
              <a:t>	I have a great interest in model design techniques, especially in the context of user experience (UX). I believe that UX plays an important role in producing a product or system that is more functional, efficient and satisfying for end users.</a:t>
            </a:r>
          </a:p>
          <a:p>
            <a:pPr algn="just"/>
            <a:r>
              <a:rPr lang="en-US" dirty="0"/>
              <a:t>	I continue to strive to deepen my knowledge and skills in the UX journey through learning on campus and also through activities outside the classroom. I am very enthusiastic about continuing to contribute to the development of products or systems that can improve the quality of user experience</a:t>
            </a:r>
          </a:p>
        </p:txBody>
      </p:sp>
      <p:sp>
        <p:nvSpPr>
          <p:cNvPr id="15" name="Slide Number Placeholder 14">
            <a:extLst>
              <a:ext uri="{FF2B5EF4-FFF2-40B4-BE49-F238E27FC236}">
                <a16:creationId xmlns:a16="http://schemas.microsoft.com/office/drawing/2014/main" id="{F0B5A210-7AE6-10BA-C907-CA01BF2A59C1}"/>
              </a:ext>
            </a:extLst>
          </p:cNvPr>
          <p:cNvSpPr>
            <a:spLocks noGrp="1"/>
          </p:cNvSpPr>
          <p:nvPr>
            <p:ph type="sldNum" sz="quarter" idx="7"/>
          </p:nvPr>
        </p:nvSpPr>
        <p:spPr>
          <a:xfrm>
            <a:off x="413186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0"/>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0"/>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body" idx="1"/>
          </p:nvPr>
        </p:nvSpPr>
        <p:spPr>
          <a:xfrm>
            <a:off x="1339250" y="2420646"/>
            <a:ext cx="7728550" cy="1367040"/>
          </a:xfrm>
          <a:prstGeom prst="rect">
            <a:avLst/>
          </a:prstGeom>
        </p:spPr>
        <p:txBody>
          <a:bodyPr vert="horz" wrap="square" lIns="0" tIns="134619" rIns="0" bIns="0" rtlCol="0">
            <a:spAutoFit/>
          </a:bodyPr>
          <a:lstStyle/>
          <a:p>
            <a:pPr marL="12701" marR="5081">
              <a:lnSpc>
                <a:spcPts val="4801"/>
              </a:lnSpc>
              <a:spcBef>
                <a:spcPts val="1059"/>
              </a:spcBef>
            </a:pPr>
            <a:r>
              <a:rPr sz="3200" dirty="0">
                <a:latin typeface="Gabriola" pitchFamily="82" charset="0"/>
                <a:ea typeface="Brush Script MT" panose="03060802040406070304" pitchFamily="66" charset="-122"/>
                <a:cs typeface="Brush Script MT" panose="03060802040406070304" pitchFamily="66" charset="-122"/>
              </a:rPr>
              <a:t>Usability rules the Web. </a:t>
            </a:r>
            <a:r>
              <a:rPr lang="en-US" sz="3200" dirty="0">
                <a:latin typeface="Gabriola" pitchFamily="82" charset="0"/>
                <a:ea typeface="Brush Script MT" panose="03060802040406070304" pitchFamily="66" charset="-122"/>
                <a:cs typeface="Brush Script MT" panose="03060802040406070304" pitchFamily="66" charset="-122"/>
              </a:rPr>
              <a:t>If</a:t>
            </a:r>
            <a:r>
              <a:rPr sz="3200" dirty="0">
                <a:latin typeface="Gabriola" pitchFamily="82" charset="0"/>
                <a:ea typeface="Brush Script MT" panose="03060802040406070304" pitchFamily="66" charset="-122"/>
                <a:cs typeface="Brush Script MT" panose="03060802040406070304" pitchFamily="66" charset="-122"/>
              </a:rPr>
              <a:t> </a:t>
            </a:r>
            <a:r>
              <a:rPr lang="en-US" sz="3200" dirty="0">
                <a:latin typeface="Gabriola" pitchFamily="82" charset="0"/>
                <a:ea typeface="Brush Script MT" panose="03060802040406070304" pitchFamily="66" charset="-122"/>
                <a:cs typeface="Brush Script MT" panose="03060802040406070304" pitchFamily="66" charset="-122"/>
              </a:rPr>
              <a:t>customers</a:t>
            </a:r>
            <a:r>
              <a:rPr sz="3200" dirty="0">
                <a:latin typeface="Gabriola" pitchFamily="82" charset="0"/>
                <a:ea typeface="Brush Script MT" panose="03060802040406070304" pitchFamily="66" charset="-122"/>
                <a:cs typeface="Brush Script MT" panose="03060802040406070304" pitchFamily="66" charset="-122"/>
              </a:rPr>
              <a:t> can't</a:t>
            </a:r>
            <a:r>
              <a:rPr lang="en-US" sz="3200" dirty="0">
                <a:latin typeface="Gabriola" pitchFamily="82" charset="0"/>
                <a:ea typeface="Brush Script MT" panose="03060802040406070304" pitchFamily="66" charset="-122"/>
                <a:cs typeface="Brush Script MT" panose="03060802040406070304" pitchFamily="66" charset="-122"/>
              </a:rPr>
              <a:t> </a:t>
            </a:r>
            <a:r>
              <a:rPr sz="3200" dirty="0">
                <a:latin typeface="Gabriola" pitchFamily="82" charset="0"/>
                <a:ea typeface="Brush Script MT" panose="03060802040406070304" pitchFamily="66" charset="-122"/>
                <a:cs typeface="Brush Script MT" panose="03060802040406070304" pitchFamily="66" charset="-122"/>
              </a:rPr>
              <a:t>find a product,</a:t>
            </a:r>
            <a:r>
              <a:rPr lang="en-US" sz="3200" dirty="0">
                <a:latin typeface="Gabriola" pitchFamily="82" charset="0"/>
                <a:ea typeface="Brush Script MT" panose="03060802040406070304" pitchFamily="66" charset="-122"/>
                <a:cs typeface="Brush Script MT" panose="03060802040406070304" pitchFamily="66" charset="-122"/>
              </a:rPr>
              <a:t> they </a:t>
            </a:r>
            <a:r>
              <a:rPr sz="3200" dirty="0">
                <a:latin typeface="Gabriola" pitchFamily="82" charset="0"/>
                <a:ea typeface="Brush Script MT" panose="03060802040406070304" pitchFamily="66" charset="-122"/>
                <a:cs typeface="Brush Script MT" panose="03060802040406070304" pitchFamily="66" charset="-122"/>
              </a:rPr>
              <a:t>will not buy it.</a:t>
            </a:r>
          </a:p>
        </p:txBody>
      </p:sp>
      <p:sp>
        <p:nvSpPr>
          <p:cNvPr id="5" name="object 5"/>
          <p:cNvSpPr txBox="1"/>
          <p:nvPr/>
        </p:nvSpPr>
        <p:spPr>
          <a:xfrm>
            <a:off x="7467600" y="3688941"/>
            <a:ext cx="2265044" cy="197490"/>
          </a:xfrm>
          <a:prstGeom prst="rect">
            <a:avLst/>
          </a:prstGeom>
        </p:spPr>
        <p:txBody>
          <a:bodyPr vert="horz" wrap="square" lIns="0" tIns="12700" rIns="0" bIns="0" rtlCol="0">
            <a:spAutoFit/>
          </a:bodyPr>
          <a:lstStyle/>
          <a:p>
            <a:pPr marL="12701">
              <a:spcBef>
                <a:spcPts val="100"/>
              </a:spcBef>
            </a:pPr>
            <a:r>
              <a:rPr sz="1200" spc="9" dirty="0">
                <a:latin typeface="Tahoma"/>
                <a:cs typeface="Tahoma"/>
              </a:rPr>
              <a:t>Jakob</a:t>
            </a:r>
            <a:r>
              <a:rPr sz="1200" spc="-200" dirty="0">
                <a:latin typeface="Tahoma"/>
                <a:cs typeface="Tahoma"/>
              </a:rPr>
              <a:t> </a:t>
            </a:r>
            <a:r>
              <a:rPr sz="1200" spc="110" dirty="0">
                <a:latin typeface="Tahoma"/>
                <a:cs typeface="Tahoma"/>
              </a:rPr>
              <a:t>Nielsen</a:t>
            </a:r>
            <a:endParaRPr sz="1200" dirty="0">
              <a:latin typeface="Tahoma"/>
              <a:cs typeface="Tahoma"/>
            </a:endParaRPr>
          </a:p>
        </p:txBody>
      </p:sp>
      <p:sp>
        <p:nvSpPr>
          <p:cNvPr id="13" name="Slide Number Placeholder 12">
            <a:extLst>
              <a:ext uri="{FF2B5EF4-FFF2-40B4-BE49-F238E27FC236}">
                <a16:creationId xmlns:a16="http://schemas.microsoft.com/office/drawing/2014/main" id="{774FBA0D-E552-F980-2DFE-45B5A54FBF1A}"/>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1187986"/>
            <a:ext cx="537527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User Scenario and Stories</a:t>
            </a:r>
          </a:p>
        </p:txBody>
      </p:sp>
      <p:grpSp>
        <p:nvGrpSpPr>
          <p:cNvPr id="4" name="object 4"/>
          <p:cNvGrpSpPr/>
          <p:nvPr/>
        </p:nvGrpSpPr>
        <p:grpSpPr>
          <a:xfrm>
            <a:off x="452236" y="3209925"/>
            <a:ext cx="6751956" cy="4736466"/>
            <a:chOff x="442290" y="1946264"/>
            <a:chExt cx="6751955" cy="4736465"/>
          </a:xfrm>
        </p:grpSpPr>
        <p:sp>
          <p:nvSpPr>
            <p:cNvPr id="5" name="object 5"/>
            <p:cNvSpPr/>
            <p:nvPr/>
          </p:nvSpPr>
          <p:spPr>
            <a:xfrm>
              <a:off x="449759"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6" name="object 6"/>
            <p:cNvSpPr/>
            <p:nvPr/>
          </p:nvSpPr>
          <p:spPr>
            <a:xfrm>
              <a:off x="442290" y="1946274"/>
              <a:ext cx="2002155" cy="1557020"/>
            </a:xfrm>
            <a:custGeom>
              <a:avLst/>
              <a:gdLst/>
              <a:ahLst/>
              <a:cxnLst/>
              <a:rect l="l" t="t" r="r" b="b"/>
              <a:pathLst>
                <a:path w="2002155" h="1557020">
                  <a:moveTo>
                    <a:pt x="2001634" y="0"/>
                  </a:moveTo>
                  <a:lnTo>
                    <a:pt x="0" y="0"/>
                  </a:lnTo>
                  <a:lnTo>
                    <a:pt x="0" y="11430"/>
                  </a:lnTo>
                  <a:lnTo>
                    <a:pt x="0" y="1545590"/>
                  </a:lnTo>
                  <a:lnTo>
                    <a:pt x="0" y="1557020"/>
                  </a:lnTo>
                  <a:lnTo>
                    <a:pt x="2001634" y="1557020"/>
                  </a:lnTo>
                  <a:lnTo>
                    <a:pt x="2001634" y="1546174"/>
                  </a:lnTo>
                  <a:lnTo>
                    <a:pt x="2001634" y="1545590"/>
                  </a:lnTo>
                  <a:lnTo>
                    <a:pt x="2001634" y="11671"/>
                  </a:lnTo>
                  <a:lnTo>
                    <a:pt x="1990407" y="11671"/>
                  </a:lnTo>
                  <a:lnTo>
                    <a:pt x="1990407" y="1545590"/>
                  </a:lnTo>
                  <a:lnTo>
                    <a:pt x="11671" y="1545590"/>
                  </a:lnTo>
                  <a:lnTo>
                    <a:pt x="11671" y="11430"/>
                  </a:lnTo>
                  <a:lnTo>
                    <a:pt x="2001634" y="11430"/>
                  </a:lnTo>
                  <a:lnTo>
                    <a:pt x="2001634" y="0"/>
                  </a:lnTo>
                  <a:close/>
                </a:path>
              </a:pathLst>
            </a:custGeom>
            <a:solidFill>
              <a:srgbClr val="5E5D61"/>
            </a:solidFill>
          </p:spPr>
          <p:txBody>
            <a:bodyPr wrap="square" lIns="0" tIns="0" rIns="0" bIns="0" rtlCol="0"/>
            <a:lstStyle/>
            <a:p>
              <a:endParaRPr sz="1154"/>
            </a:p>
          </p:txBody>
        </p:sp>
        <p:sp>
          <p:nvSpPr>
            <p:cNvPr id="7" name="object 7"/>
            <p:cNvSpPr/>
            <p:nvPr/>
          </p:nvSpPr>
          <p:spPr>
            <a:xfrm>
              <a:off x="449759"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8" name="object 8"/>
            <p:cNvSpPr/>
            <p:nvPr/>
          </p:nvSpPr>
          <p:spPr>
            <a:xfrm>
              <a:off x="2871869"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9" name="object 9"/>
            <p:cNvSpPr/>
            <p:nvPr/>
          </p:nvSpPr>
          <p:spPr>
            <a:xfrm>
              <a:off x="2864396" y="1946274"/>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0" name="object 10"/>
            <p:cNvSpPr/>
            <p:nvPr/>
          </p:nvSpPr>
          <p:spPr>
            <a:xfrm>
              <a:off x="2871869"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1" name="object 11"/>
            <p:cNvSpPr/>
            <p:nvPr/>
          </p:nvSpPr>
          <p:spPr>
            <a:xfrm>
              <a:off x="449759"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2" name="object 12"/>
            <p:cNvSpPr/>
            <p:nvPr/>
          </p:nvSpPr>
          <p:spPr>
            <a:xfrm>
              <a:off x="442290" y="4483658"/>
              <a:ext cx="2002155" cy="1557020"/>
            </a:xfrm>
            <a:custGeom>
              <a:avLst/>
              <a:gdLst/>
              <a:ahLst/>
              <a:cxnLst/>
              <a:rect l="l" t="t" r="r" b="b"/>
              <a:pathLst>
                <a:path w="2002155" h="1557020">
                  <a:moveTo>
                    <a:pt x="2001634" y="0"/>
                  </a:moveTo>
                  <a:lnTo>
                    <a:pt x="0" y="0"/>
                  </a:lnTo>
                  <a:lnTo>
                    <a:pt x="0" y="11430"/>
                  </a:lnTo>
                  <a:lnTo>
                    <a:pt x="0" y="1545590"/>
                  </a:lnTo>
                  <a:lnTo>
                    <a:pt x="0" y="1557020"/>
                  </a:lnTo>
                  <a:lnTo>
                    <a:pt x="2001634" y="1557020"/>
                  </a:lnTo>
                  <a:lnTo>
                    <a:pt x="2001634" y="1546186"/>
                  </a:lnTo>
                  <a:lnTo>
                    <a:pt x="2001634" y="1545590"/>
                  </a:lnTo>
                  <a:lnTo>
                    <a:pt x="2001634" y="11671"/>
                  </a:lnTo>
                  <a:lnTo>
                    <a:pt x="1990407" y="11671"/>
                  </a:lnTo>
                  <a:lnTo>
                    <a:pt x="1990407" y="1545590"/>
                  </a:lnTo>
                  <a:lnTo>
                    <a:pt x="11671" y="1545590"/>
                  </a:lnTo>
                  <a:lnTo>
                    <a:pt x="11671" y="11430"/>
                  </a:lnTo>
                  <a:lnTo>
                    <a:pt x="2001634" y="11430"/>
                  </a:lnTo>
                  <a:lnTo>
                    <a:pt x="2001634" y="0"/>
                  </a:lnTo>
                  <a:close/>
                </a:path>
              </a:pathLst>
            </a:custGeom>
            <a:solidFill>
              <a:srgbClr val="5E5D61"/>
            </a:solidFill>
          </p:spPr>
          <p:txBody>
            <a:bodyPr wrap="square" lIns="0" tIns="0" rIns="0" bIns="0" rtlCol="0"/>
            <a:lstStyle/>
            <a:p>
              <a:endParaRPr sz="1154"/>
            </a:p>
          </p:txBody>
        </p:sp>
        <p:sp>
          <p:nvSpPr>
            <p:cNvPr id="13" name="object 13"/>
            <p:cNvSpPr/>
            <p:nvPr/>
          </p:nvSpPr>
          <p:spPr>
            <a:xfrm>
              <a:off x="449759"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4" name="object 14"/>
            <p:cNvSpPr/>
            <p:nvPr/>
          </p:nvSpPr>
          <p:spPr>
            <a:xfrm>
              <a:off x="2871869"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5" name="object 15"/>
            <p:cNvSpPr/>
            <p:nvPr/>
          </p:nvSpPr>
          <p:spPr>
            <a:xfrm>
              <a:off x="2864396" y="4483658"/>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6" name="object 16"/>
            <p:cNvSpPr/>
            <p:nvPr/>
          </p:nvSpPr>
          <p:spPr>
            <a:xfrm>
              <a:off x="2871869"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7" name="object 17"/>
            <p:cNvSpPr/>
            <p:nvPr/>
          </p:nvSpPr>
          <p:spPr>
            <a:xfrm>
              <a:off x="5199213"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8" name="object 18"/>
            <p:cNvSpPr/>
            <p:nvPr/>
          </p:nvSpPr>
          <p:spPr>
            <a:xfrm>
              <a:off x="5191734" y="1946274"/>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9" name="object 19"/>
            <p:cNvSpPr/>
            <p:nvPr/>
          </p:nvSpPr>
          <p:spPr>
            <a:xfrm>
              <a:off x="5199213"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0" name="object 20"/>
            <p:cNvSpPr/>
            <p:nvPr/>
          </p:nvSpPr>
          <p:spPr>
            <a:xfrm>
              <a:off x="5199213"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1" name="object 21"/>
            <p:cNvSpPr/>
            <p:nvPr/>
          </p:nvSpPr>
          <p:spPr>
            <a:xfrm>
              <a:off x="5191734" y="4483658"/>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2" name="object 22"/>
            <p:cNvSpPr/>
            <p:nvPr/>
          </p:nvSpPr>
          <p:spPr>
            <a:xfrm>
              <a:off x="5199213"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grpSp>
      <p:sp>
        <p:nvSpPr>
          <p:cNvPr id="23" name="object 23"/>
          <p:cNvSpPr/>
          <p:nvPr/>
        </p:nvSpPr>
        <p:spPr>
          <a:xfrm>
            <a:off x="7631263" y="5092519"/>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4" name="object 24"/>
          <p:cNvSpPr/>
          <p:nvPr/>
        </p:nvSpPr>
        <p:spPr>
          <a:xfrm>
            <a:off x="7623787" y="3209937"/>
            <a:ext cx="2002155" cy="1557019"/>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5" name="object 25"/>
          <p:cNvSpPr/>
          <p:nvPr/>
        </p:nvSpPr>
        <p:spPr>
          <a:xfrm>
            <a:off x="7631263" y="5400973"/>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6" name="object 26"/>
          <p:cNvSpPr/>
          <p:nvPr/>
        </p:nvSpPr>
        <p:spPr>
          <a:xfrm>
            <a:off x="7631263" y="762990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7" name="object 27"/>
          <p:cNvSpPr/>
          <p:nvPr/>
        </p:nvSpPr>
        <p:spPr>
          <a:xfrm>
            <a:off x="7623787" y="5747320"/>
            <a:ext cx="2002155" cy="1557019"/>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8" name="object 28"/>
          <p:cNvSpPr/>
          <p:nvPr/>
        </p:nvSpPr>
        <p:spPr>
          <a:xfrm>
            <a:off x="7631263" y="793836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grpSp>
        <p:nvGrpSpPr>
          <p:cNvPr id="29" name="object 29"/>
          <p:cNvGrpSpPr/>
          <p:nvPr/>
        </p:nvGrpSpPr>
        <p:grpSpPr>
          <a:xfrm>
            <a:off x="8053706" y="915670"/>
            <a:ext cx="1014094" cy="532130"/>
            <a:chOff x="8602735" y="1240106"/>
            <a:chExt cx="1014094" cy="532130"/>
          </a:xfrm>
        </p:grpSpPr>
        <p:sp>
          <p:nvSpPr>
            <p:cNvPr id="30" name="object 30"/>
            <p:cNvSpPr/>
            <p:nvPr/>
          </p:nvSpPr>
          <p:spPr>
            <a:xfrm>
              <a:off x="8784567" y="1421937"/>
              <a:ext cx="831850" cy="350520"/>
            </a:xfrm>
            <a:custGeom>
              <a:avLst/>
              <a:gdLst/>
              <a:ahLst/>
              <a:cxnLst/>
              <a:rect l="l" t="t" r="r" b="b"/>
              <a:pathLst>
                <a:path w="831850" h="350519">
                  <a:moveTo>
                    <a:pt x="812598" y="350112"/>
                  </a:moveTo>
                  <a:lnTo>
                    <a:pt x="19049" y="350112"/>
                  </a:lnTo>
                  <a:lnTo>
                    <a:pt x="11634" y="348615"/>
                  </a:lnTo>
                  <a:lnTo>
                    <a:pt x="5579" y="344532"/>
                  </a:lnTo>
                  <a:lnTo>
                    <a:pt x="1497" y="338477"/>
                  </a:lnTo>
                  <a:lnTo>
                    <a:pt x="0" y="331062"/>
                  </a:lnTo>
                  <a:lnTo>
                    <a:pt x="0" y="19049"/>
                  </a:lnTo>
                  <a:lnTo>
                    <a:pt x="1497"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13</a:t>
              </a:r>
              <a:endParaRPr dirty="0"/>
            </a:p>
          </p:txBody>
        </p:sp>
        <p:sp>
          <p:nvSpPr>
            <p:cNvPr id="31" name="object 31"/>
            <p:cNvSpPr/>
            <p:nvPr/>
          </p:nvSpPr>
          <p:spPr>
            <a:xfrm>
              <a:off x="8602735" y="124010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2" name="object 32"/>
            <p:cNvPicPr/>
            <p:nvPr/>
          </p:nvPicPr>
          <p:blipFill>
            <a:blip r:embed="rId2" cstate="print"/>
            <a:stretch>
              <a:fillRect/>
            </a:stretch>
          </p:blipFill>
          <p:spPr>
            <a:xfrm>
              <a:off x="8765612" y="1330593"/>
              <a:ext cx="108584" cy="165592"/>
            </a:xfrm>
            <a:prstGeom prst="rect">
              <a:avLst/>
            </a:prstGeom>
          </p:spPr>
        </p:pic>
      </p:grpSp>
      <p:sp>
        <p:nvSpPr>
          <p:cNvPr id="39" name="Slide Number Placeholder 38">
            <a:extLst>
              <a:ext uri="{FF2B5EF4-FFF2-40B4-BE49-F238E27FC236}">
                <a16:creationId xmlns:a16="http://schemas.microsoft.com/office/drawing/2014/main" id="{2A1E710A-B27B-C590-78B7-867071DFD5F1}"/>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endParaRPr u="sng" dirty="0">
              <a:uFill>
                <a:solidFill>
                  <a:srgbClr val="000000"/>
                </a:solidFill>
              </a:uFill>
              <a:latin typeface="Times New Roman"/>
              <a:cs typeface="Times New Roman"/>
            </a:endParaRPr>
          </a:p>
        </p:txBody>
      </p:sp>
      <p:pic>
        <p:nvPicPr>
          <p:cNvPr id="33" name="Picture 32" descr="A screenshot of a phone&#10;&#10;Description automatically generated">
            <a:extLst>
              <a:ext uri="{FF2B5EF4-FFF2-40B4-BE49-F238E27FC236}">
                <a16:creationId xmlns:a16="http://schemas.microsoft.com/office/drawing/2014/main" id="{798FFC82-98D7-763D-3E81-6F9C017EFF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0736" y="5595926"/>
            <a:ext cx="783207" cy="1695904"/>
          </a:xfrm>
          <a:prstGeom prst="rect">
            <a:avLst/>
          </a:prstGeom>
        </p:spPr>
      </p:pic>
      <p:pic>
        <p:nvPicPr>
          <p:cNvPr id="35" name="Picture 34" descr="A screenshot of a phone&#10;&#10;Description automatically generated">
            <a:extLst>
              <a:ext uri="{FF2B5EF4-FFF2-40B4-BE49-F238E27FC236}">
                <a16:creationId xmlns:a16="http://schemas.microsoft.com/office/drawing/2014/main" id="{1CF18DEA-5F50-A901-37CD-3741793BA6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0711" y="5616581"/>
            <a:ext cx="783207" cy="1693815"/>
          </a:xfrm>
          <a:prstGeom prst="rect">
            <a:avLst/>
          </a:prstGeom>
        </p:spPr>
      </p:pic>
      <p:pic>
        <p:nvPicPr>
          <p:cNvPr id="37" name="Picture 36" descr="A screenshot of a phone&#10;&#10;Description automatically generated">
            <a:extLst>
              <a:ext uri="{FF2B5EF4-FFF2-40B4-BE49-F238E27FC236}">
                <a16:creationId xmlns:a16="http://schemas.microsoft.com/office/drawing/2014/main" id="{BD856A06-2CD7-1B04-1376-7178A17D85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2095" y="5595926"/>
            <a:ext cx="783207" cy="1695904"/>
          </a:xfrm>
          <a:prstGeom prst="rect">
            <a:avLst/>
          </a:prstGeom>
        </p:spPr>
      </p:pic>
      <p:pic>
        <p:nvPicPr>
          <p:cNvPr id="40" name="Picture 39" descr="A screenshot of a phone&#10;&#10;Description automatically generated">
            <a:extLst>
              <a:ext uri="{FF2B5EF4-FFF2-40B4-BE49-F238E27FC236}">
                <a16:creationId xmlns:a16="http://schemas.microsoft.com/office/drawing/2014/main" id="{C47EFB99-C462-C5F1-C704-6559CD15FE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1580" y="2945744"/>
            <a:ext cx="853930" cy="1849043"/>
          </a:xfrm>
          <a:prstGeom prst="rect">
            <a:avLst/>
          </a:prstGeom>
        </p:spPr>
      </p:pic>
      <p:pic>
        <p:nvPicPr>
          <p:cNvPr id="42" name="Picture 41" descr="A screenshot of a phone&#10;&#10;Description automatically generated">
            <a:extLst>
              <a:ext uri="{FF2B5EF4-FFF2-40B4-BE49-F238E27FC236}">
                <a16:creationId xmlns:a16="http://schemas.microsoft.com/office/drawing/2014/main" id="{C2560737-C57F-6E79-134A-7184DD831A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7980" y="2969364"/>
            <a:ext cx="831850" cy="1801233"/>
          </a:xfrm>
          <a:prstGeom prst="rect">
            <a:avLst/>
          </a:prstGeom>
        </p:spPr>
      </p:pic>
      <p:pic>
        <p:nvPicPr>
          <p:cNvPr id="44" name="Picture 43" descr="A screenshot of a phone&#10;&#10;Description automatically generated">
            <a:extLst>
              <a:ext uri="{FF2B5EF4-FFF2-40B4-BE49-F238E27FC236}">
                <a16:creationId xmlns:a16="http://schemas.microsoft.com/office/drawing/2014/main" id="{A26DFE98-F2C6-BEE4-7080-5E0EFA5001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89636" y="2901488"/>
            <a:ext cx="853930" cy="1849042"/>
          </a:xfrm>
          <a:prstGeom prst="rect">
            <a:avLst/>
          </a:prstGeom>
        </p:spPr>
      </p:pic>
      <p:pic>
        <p:nvPicPr>
          <p:cNvPr id="46" name="Picture 45" descr="A screenshot of a phone&#10;&#10;Description automatically generated">
            <a:extLst>
              <a:ext uri="{FF2B5EF4-FFF2-40B4-BE49-F238E27FC236}">
                <a16:creationId xmlns:a16="http://schemas.microsoft.com/office/drawing/2014/main" id="{CD450528-9548-333D-D3BE-ECA53E0F61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606" y="2945743"/>
            <a:ext cx="853930" cy="1849044"/>
          </a:xfrm>
          <a:prstGeom prst="rect">
            <a:avLst/>
          </a:prstGeom>
        </p:spPr>
      </p:pic>
      <p:sp>
        <p:nvSpPr>
          <p:cNvPr id="48" name="TextBox 47">
            <a:extLst>
              <a:ext uri="{FF2B5EF4-FFF2-40B4-BE49-F238E27FC236}">
                <a16:creationId xmlns:a16="http://schemas.microsoft.com/office/drawing/2014/main" id="{83DA531C-9A28-E869-54CD-AD22B0550E48}"/>
              </a:ext>
            </a:extLst>
          </p:cNvPr>
          <p:cNvSpPr txBox="1"/>
          <p:nvPr/>
        </p:nvSpPr>
        <p:spPr>
          <a:xfrm>
            <a:off x="450272" y="4743150"/>
            <a:ext cx="2218073" cy="830997"/>
          </a:xfrm>
          <a:prstGeom prst="rect">
            <a:avLst/>
          </a:prstGeom>
          <a:noFill/>
        </p:spPr>
        <p:txBody>
          <a:bodyPr wrap="square">
            <a:spAutoFit/>
          </a:bodyPr>
          <a:lstStyle/>
          <a:p>
            <a:r>
              <a:rPr lang="en-ID" sz="1200" dirty="0"/>
              <a:t>In the Tutorial menu, explanations are provided</a:t>
            </a:r>
          </a:p>
          <a:p>
            <a:r>
              <a:rPr lang="en-ID" sz="1200" dirty="0"/>
              <a:t>just an introduction</a:t>
            </a:r>
          </a:p>
          <a:p>
            <a:r>
              <a:rPr lang="en-ID" sz="1200" dirty="0"/>
              <a:t>about building construction</a:t>
            </a:r>
          </a:p>
        </p:txBody>
      </p:sp>
      <p:sp>
        <p:nvSpPr>
          <p:cNvPr id="51" name="TextBox 50">
            <a:extLst>
              <a:ext uri="{FF2B5EF4-FFF2-40B4-BE49-F238E27FC236}">
                <a16:creationId xmlns:a16="http://schemas.microsoft.com/office/drawing/2014/main" id="{F8A728BF-9BCB-9524-1CD0-43F9D225EC04}"/>
              </a:ext>
            </a:extLst>
          </p:cNvPr>
          <p:cNvSpPr txBox="1"/>
          <p:nvPr/>
        </p:nvSpPr>
        <p:spPr>
          <a:xfrm>
            <a:off x="2874342" y="4835482"/>
            <a:ext cx="2218073" cy="646331"/>
          </a:xfrm>
          <a:prstGeom prst="rect">
            <a:avLst/>
          </a:prstGeom>
          <a:noFill/>
        </p:spPr>
        <p:txBody>
          <a:bodyPr wrap="square">
            <a:spAutoFit/>
          </a:bodyPr>
          <a:lstStyle/>
          <a:p>
            <a:r>
              <a:rPr lang="en-US" sz="1200" dirty="0"/>
              <a:t>Personas can order daily or wholesale construction services from the handyman menu</a:t>
            </a:r>
            <a:endParaRPr lang="en-ID" sz="1200" dirty="0"/>
          </a:p>
        </p:txBody>
      </p:sp>
      <p:sp>
        <p:nvSpPr>
          <p:cNvPr id="52" name="TextBox 51">
            <a:extLst>
              <a:ext uri="{FF2B5EF4-FFF2-40B4-BE49-F238E27FC236}">
                <a16:creationId xmlns:a16="http://schemas.microsoft.com/office/drawing/2014/main" id="{1D70D80D-B745-718D-CC16-09FE577FD217}"/>
              </a:ext>
            </a:extLst>
          </p:cNvPr>
          <p:cNvSpPr txBox="1"/>
          <p:nvPr/>
        </p:nvSpPr>
        <p:spPr>
          <a:xfrm>
            <a:off x="5132142" y="4828894"/>
            <a:ext cx="2218073" cy="646331"/>
          </a:xfrm>
          <a:prstGeom prst="rect">
            <a:avLst/>
          </a:prstGeom>
          <a:noFill/>
        </p:spPr>
        <p:txBody>
          <a:bodyPr wrap="square">
            <a:spAutoFit/>
          </a:bodyPr>
          <a:lstStyle/>
          <a:p>
            <a:r>
              <a:rPr lang="en-US" sz="1200" dirty="0"/>
              <a:t>In the unit menu, users can select unit repairs according to their needs</a:t>
            </a:r>
            <a:endParaRPr lang="en-ID" sz="1200" dirty="0"/>
          </a:p>
        </p:txBody>
      </p:sp>
      <p:sp>
        <p:nvSpPr>
          <p:cNvPr id="53" name="TextBox 52">
            <a:extLst>
              <a:ext uri="{FF2B5EF4-FFF2-40B4-BE49-F238E27FC236}">
                <a16:creationId xmlns:a16="http://schemas.microsoft.com/office/drawing/2014/main" id="{2B7A8C01-7E31-57CF-8817-11A2A84F159F}"/>
              </a:ext>
            </a:extLst>
          </p:cNvPr>
          <p:cNvSpPr txBox="1"/>
          <p:nvPr/>
        </p:nvSpPr>
        <p:spPr>
          <a:xfrm>
            <a:off x="7574868" y="4835482"/>
            <a:ext cx="2218073" cy="646331"/>
          </a:xfrm>
          <a:prstGeom prst="rect">
            <a:avLst/>
          </a:prstGeom>
          <a:noFill/>
        </p:spPr>
        <p:txBody>
          <a:bodyPr wrap="square">
            <a:spAutoFit/>
          </a:bodyPr>
          <a:lstStyle/>
          <a:p>
            <a:r>
              <a:rPr lang="en-US" sz="1200" dirty="0"/>
              <a:t>On the Design menu, users can select the dimensions of the building design</a:t>
            </a:r>
            <a:endParaRPr lang="en-ID" sz="1200" dirty="0"/>
          </a:p>
        </p:txBody>
      </p:sp>
      <p:sp>
        <p:nvSpPr>
          <p:cNvPr id="54" name="TextBox 53">
            <a:extLst>
              <a:ext uri="{FF2B5EF4-FFF2-40B4-BE49-F238E27FC236}">
                <a16:creationId xmlns:a16="http://schemas.microsoft.com/office/drawing/2014/main" id="{B22031C6-D3B9-5326-B31C-F48E60C87BE3}"/>
              </a:ext>
            </a:extLst>
          </p:cNvPr>
          <p:cNvSpPr txBox="1"/>
          <p:nvPr/>
        </p:nvSpPr>
        <p:spPr>
          <a:xfrm>
            <a:off x="431967" y="7379172"/>
            <a:ext cx="2218073" cy="646331"/>
          </a:xfrm>
          <a:prstGeom prst="rect">
            <a:avLst/>
          </a:prstGeom>
          <a:noFill/>
        </p:spPr>
        <p:txBody>
          <a:bodyPr wrap="square">
            <a:spAutoFit/>
          </a:bodyPr>
          <a:lstStyle/>
          <a:p>
            <a:r>
              <a:rPr lang="en-US" sz="1200" dirty="0"/>
              <a:t>Personas can order materials in the material menu according to project needs</a:t>
            </a:r>
            <a:endParaRPr lang="en-ID" sz="1200" dirty="0"/>
          </a:p>
        </p:txBody>
      </p:sp>
      <p:sp>
        <p:nvSpPr>
          <p:cNvPr id="55" name="TextBox 54">
            <a:extLst>
              <a:ext uri="{FF2B5EF4-FFF2-40B4-BE49-F238E27FC236}">
                <a16:creationId xmlns:a16="http://schemas.microsoft.com/office/drawing/2014/main" id="{ACA23602-7A21-BBB5-4C59-5A65643529E1}"/>
              </a:ext>
            </a:extLst>
          </p:cNvPr>
          <p:cNvSpPr txBox="1"/>
          <p:nvPr/>
        </p:nvSpPr>
        <p:spPr>
          <a:xfrm>
            <a:off x="2792984" y="7385922"/>
            <a:ext cx="2218073" cy="646331"/>
          </a:xfrm>
          <a:prstGeom prst="rect">
            <a:avLst/>
          </a:prstGeom>
          <a:noFill/>
        </p:spPr>
        <p:txBody>
          <a:bodyPr wrap="square">
            <a:spAutoFit/>
          </a:bodyPr>
          <a:lstStyle/>
          <a:p>
            <a:r>
              <a:rPr lang="en-US" sz="1200" dirty="0"/>
              <a:t>The Tutorial menu only displays</a:t>
            </a:r>
          </a:p>
          <a:p>
            <a:r>
              <a:rPr lang="en-US" sz="1200" dirty="0"/>
              <a:t>Information and steps regarding building project work</a:t>
            </a:r>
            <a:endParaRPr lang="en-ID" sz="1200" dirty="0"/>
          </a:p>
        </p:txBody>
      </p:sp>
      <p:sp>
        <p:nvSpPr>
          <p:cNvPr id="56" name="TextBox 55">
            <a:extLst>
              <a:ext uri="{FF2B5EF4-FFF2-40B4-BE49-F238E27FC236}">
                <a16:creationId xmlns:a16="http://schemas.microsoft.com/office/drawing/2014/main" id="{B21475B6-341C-5C05-D25F-0887B8DBA032}"/>
              </a:ext>
            </a:extLst>
          </p:cNvPr>
          <p:cNvSpPr txBox="1"/>
          <p:nvPr/>
        </p:nvSpPr>
        <p:spPr>
          <a:xfrm>
            <a:off x="5154001" y="7379171"/>
            <a:ext cx="2218073" cy="646331"/>
          </a:xfrm>
          <a:prstGeom prst="rect">
            <a:avLst/>
          </a:prstGeom>
          <a:noFill/>
        </p:spPr>
        <p:txBody>
          <a:bodyPr wrap="square">
            <a:spAutoFit/>
          </a:bodyPr>
          <a:lstStyle/>
          <a:p>
            <a:r>
              <a:rPr lang="en-US" sz="1200" dirty="0"/>
              <a:t>The Tutorial menu only displays</a:t>
            </a:r>
          </a:p>
          <a:p>
            <a:r>
              <a:rPr lang="en-US" sz="1200" dirty="0"/>
              <a:t>Information and steps regarding building project work</a:t>
            </a:r>
            <a:endParaRPr lang="en-ID"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EF5477-51AA-192C-4E38-F93C68D1C7FD}"/>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 name="object 2">
            <a:extLst>
              <a:ext uri="{FF2B5EF4-FFF2-40B4-BE49-F238E27FC236}">
                <a16:creationId xmlns:a16="http://schemas.microsoft.com/office/drawing/2014/main" id="{80457930-2637-5D1E-FA21-03DBD2DB92A1}"/>
              </a:ext>
            </a:extLst>
          </p:cNvPr>
          <p:cNvSpPr txBox="1">
            <a:spLocks/>
          </p:cNvSpPr>
          <p:nvPr/>
        </p:nvSpPr>
        <p:spPr>
          <a:xfrm>
            <a:off x="1187061" y="1181735"/>
            <a:ext cx="6281495" cy="324448"/>
          </a:xfrm>
          <a:prstGeom prst="rect">
            <a:avLst/>
          </a:prstGeom>
        </p:spPr>
        <p:txBody>
          <a:bodyPr vert="horz" wrap="square" lIns="0" tIns="16510" rIns="0" bIns="0" rtlCol="0">
            <a:spAutoFit/>
          </a:bodyPr>
          <a:lstStyle>
            <a:lvl1pPr>
              <a:defRPr sz="3500" b="0" i="0">
                <a:solidFill>
                  <a:schemeClr val="tx1"/>
                </a:solidFill>
                <a:latin typeface="Trebuchet MS"/>
                <a:ea typeface="+mj-ea"/>
                <a:cs typeface="Trebuchet MS"/>
              </a:defRPr>
            </a:lvl1pPr>
          </a:lstStyle>
          <a:p>
            <a:pPr marL="12700" algn="l" defTabSz="914400">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Sitemap</a:t>
            </a:r>
          </a:p>
        </p:txBody>
      </p:sp>
      <p:grpSp>
        <p:nvGrpSpPr>
          <p:cNvPr id="6" name="object 4">
            <a:extLst>
              <a:ext uri="{FF2B5EF4-FFF2-40B4-BE49-F238E27FC236}">
                <a16:creationId xmlns:a16="http://schemas.microsoft.com/office/drawing/2014/main" id="{9200977B-A73F-4DCB-DFBD-05A71CDCE5DD}"/>
              </a:ext>
            </a:extLst>
          </p:cNvPr>
          <p:cNvGrpSpPr/>
          <p:nvPr/>
        </p:nvGrpSpPr>
        <p:grpSpPr>
          <a:xfrm>
            <a:off x="8053706" y="915670"/>
            <a:ext cx="1014094" cy="532130"/>
            <a:chOff x="8267748" y="1535066"/>
            <a:chExt cx="1014094" cy="532130"/>
          </a:xfrm>
        </p:grpSpPr>
        <p:sp>
          <p:nvSpPr>
            <p:cNvPr id="7" name="object 5">
              <a:extLst>
                <a:ext uri="{FF2B5EF4-FFF2-40B4-BE49-F238E27FC236}">
                  <a16:creationId xmlns:a16="http://schemas.microsoft.com/office/drawing/2014/main" id="{247B7937-9CED-AD0B-AB46-B4B1198358F8}"/>
                </a:ext>
              </a:extLst>
            </p:cNvPr>
            <p:cNvSpPr/>
            <p:nvPr/>
          </p:nvSpPr>
          <p:spPr>
            <a:xfrm>
              <a:off x="8449579" y="171689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9"/>
                  </a:lnTo>
                  <a:lnTo>
                    <a:pt x="1496" y="11634"/>
                  </a:lnTo>
                  <a:lnTo>
                    <a:pt x="5579" y="5579"/>
                  </a:lnTo>
                  <a:lnTo>
                    <a:pt x="11634" y="1497"/>
                  </a:lnTo>
                  <a:lnTo>
                    <a:pt x="19049" y="0"/>
                  </a:lnTo>
                  <a:lnTo>
                    <a:pt x="812598" y="0"/>
                  </a:lnTo>
                  <a:lnTo>
                    <a:pt x="820013" y="1497"/>
                  </a:lnTo>
                  <a:lnTo>
                    <a:pt x="826069" y="5579"/>
                  </a:lnTo>
                  <a:lnTo>
                    <a:pt x="830151" y="11634"/>
                  </a:lnTo>
                  <a:lnTo>
                    <a:pt x="831648" y="19049"/>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dirty="0"/>
                <a:t>2</a:t>
              </a:r>
              <a:endParaRPr dirty="0"/>
            </a:p>
          </p:txBody>
        </p:sp>
        <p:sp>
          <p:nvSpPr>
            <p:cNvPr id="8" name="object 6">
              <a:extLst>
                <a:ext uri="{FF2B5EF4-FFF2-40B4-BE49-F238E27FC236}">
                  <a16:creationId xmlns:a16="http://schemas.microsoft.com/office/drawing/2014/main" id="{7E28DC9C-2D3B-589A-3197-92B8F127BA99}"/>
                </a:ext>
              </a:extLst>
            </p:cNvPr>
            <p:cNvSpPr/>
            <p:nvPr/>
          </p:nvSpPr>
          <p:spPr>
            <a:xfrm>
              <a:off x="8267748" y="153506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9" name="object 7">
              <a:extLst>
                <a:ext uri="{FF2B5EF4-FFF2-40B4-BE49-F238E27FC236}">
                  <a16:creationId xmlns:a16="http://schemas.microsoft.com/office/drawing/2014/main" id="{3BC6BAFA-3405-FB5A-FCB3-ABC927A17A26}"/>
                </a:ext>
              </a:extLst>
            </p:cNvPr>
            <p:cNvPicPr/>
            <p:nvPr/>
          </p:nvPicPr>
          <p:blipFill>
            <a:blip r:embed="rId2" cstate="print"/>
            <a:stretch>
              <a:fillRect/>
            </a:stretch>
          </p:blipFill>
          <p:spPr>
            <a:xfrm>
              <a:off x="8430626" y="1625553"/>
              <a:ext cx="108584" cy="165592"/>
            </a:xfrm>
            <a:prstGeom prst="rect">
              <a:avLst/>
            </a:prstGeom>
          </p:spPr>
        </p:pic>
      </p:grpSp>
      <p:pic>
        <p:nvPicPr>
          <p:cNvPr id="3" name="Picture 2" descr="A screenshot of a computer screen&#10;&#10;Description automatically generated">
            <a:extLst>
              <a:ext uri="{FF2B5EF4-FFF2-40B4-BE49-F238E27FC236}">
                <a16:creationId xmlns:a16="http://schemas.microsoft.com/office/drawing/2014/main" id="{3F1CA4FD-1A06-6BDD-20D4-0B0EB151F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312" y="2357437"/>
            <a:ext cx="7343775" cy="5343525"/>
          </a:xfrm>
          <a:prstGeom prst="rect">
            <a:avLst/>
          </a:prstGeom>
        </p:spPr>
      </p:pic>
    </p:spTree>
    <p:extLst>
      <p:ext uri="{BB962C8B-B14F-4D97-AF65-F5344CB8AC3E}">
        <p14:creationId xmlns:p14="http://schemas.microsoft.com/office/powerpoint/2010/main" val="4203104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Main Menu</a:t>
            </a:r>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Logo </a:t>
            </a:r>
            <a:r>
              <a:rPr lang="en-US" sz="700" dirty="0" err="1"/>
              <a:t>Lebusier</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Notification</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Profile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Disc</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Frame Disc</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Icon Menu</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Contact Person Customer Service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Daily Video</a:t>
            </a:r>
          </a:p>
          <a:p>
            <a:pPr marL="171450" indent="-171450">
              <a:buFont typeface="Arial" panose="020B0604020202020204" pitchFamily="34" charset="0"/>
              <a:buChar char="•"/>
            </a:pP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first display when the user enters the application</a:t>
            </a:r>
          </a:p>
        </p:txBody>
      </p:sp>
      <p:pic>
        <p:nvPicPr>
          <p:cNvPr id="13" name="Picture 12" descr="A screenshot of a phone&#10;&#10;Description automatically generated">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947" y="2727985"/>
            <a:ext cx="2712151" cy="587270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 Builder</a:t>
            </a:r>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Logo </a:t>
            </a:r>
            <a:r>
              <a:rPr lang="en-US" sz="700" dirty="0" err="1"/>
              <a:t>Lebusier</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Notification</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Profile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Frame Disc</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Menu</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Borongan </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a:t>
            </a:r>
            <a:r>
              <a:rPr lang="en-US" sz="700" dirty="0" err="1"/>
              <a:t>Harian</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Select Choice 1 </a:t>
            </a:r>
            <a:r>
              <a:rPr lang="en-US" sz="700" dirty="0" err="1"/>
              <a:t>Rumah</a:t>
            </a:r>
            <a:r>
              <a:rPr lang="en-US" sz="700" dirty="0"/>
              <a:t> </a:t>
            </a:r>
            <a:r>
              <a:rPr lang="en-US" sz="700" dirty="0" err="1"/>
              <a:t>Pribadi</a:t>
            </a:r>
            <a:r>
              <a:rPr lang="en-US" sz="700" dirty="0"/>
              <a:t>, </a:t>
            </a:r>
            <a:r>
              <a:rPr lang="en-US" sz="700" dirty="0" err="1"/>
              <a:t>Kontraktor</a:t>
            </a:r>
            <a:r>
              <a:rPr lang="en-US" sz="700" dirty="0"/>
              <a:t> or Developer</a:t>
            </a:r>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first display when the user enters Builder menu</a:t>
            </a:r>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947" y="2727985"/>
            <a:ext cx="2712150" cy="5872709"/>
          </a:xfrm>
          <a:prstGeom prst="rect">
            <a:avLst/>
          </a:prstGeom>
        </p:spPr>
      </p:pic>
    </p:spTree>
    <p:extLst>
      <p:ext uri="{BB962C8B-B14F-4D97-AF65-F5344CB8AC3E}">
        <p14:creationId xmlns:p14="http://schemas.microsoft.com/office/powerpoint/2010/main" val="184901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45</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3</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 Menu</a:t>
            </a:r>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Logo </a:t>
            </a:r>
            <a:r>
              <a:rPr lang="en-US" sz="700" dirty="0" err="1"/>
              <a:t>Lebusier</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Notification</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Profile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Frame Disc</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Menu</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Detail repair building</a:t>
            </a:r>
          </a:p>
          <a:p>
            <a:pPr marL="171450" indent="-171450">
              <a:buFont typeface="Arial" panose="020B0604020202020204" pitchFamily="34" charset="0"/>
              <a:buChar char="•"/>
            </a:pP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first display when the user enters the Unit Menu</a:t>
            </a:r>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947" y="2727985"/>
            <a:ext cx="2712150" cy="5872708"/>
          </a:xfrm>
          <a:prstGeom prst="rect">
            <a:avLst/>
          </a:prstGeom>
        </p:spPr>
      </p:pic>
    </p:spTree>
    <p:extLst>
      <p:ext uri="{BB962C8B-B14F-4D97-AF65-F5344CB8AC3E}">
        <p14:creationId xmlns:p14="http://schemas.microsoft.com/office/powerpoint/2010/main" val="638972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3681" cy="532350"/>
            <a:chOff x="5981679" y="1348364"/>
            <a:chExt cx="1013681" cy="53235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 Design</a:t>
            </a:r>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Logo </a:t>
            </a:r>
            <a:r>
              <a:rPr lang="en-US" sz="700" dirty="0" err="1"/>
              <a:t>Lebusier</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Notification</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Profile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Frame Disc</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Menu</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Dimension </a:t>
            </a:r>
            <a:r>
              <a:rPr lang="en-US" sz="700" dirty="0" err="1"/>
              <a:t>Inchies</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Dimension </a:t>
            </a:r>
            <a:r>
              <a:rPr lang="en-US" sz="700" dirty="0" err="1"/>
              <a:t>Milimeters</a:t>
            </a:r>
            <a:endParaRPr lang="en-US" sz="700" dirty="0"/>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dirty="0"/>
              <a:t>Button Dimension Centimeters and Meters</a:t>
            </a:r>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When you click on the design menu</a:t>
            </a:r>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8947" y="2727985"/>
            <a:ext cx="2712150" cy="5872708"/>
          </a:xfrm>
          <a:prstGeom prst="rect">
            <a:avLst/>
          </a:prstGeom>
        </p:spPr>
      </p:pic>
    </p:spTree>
    <p:extLst>
      <p:ext uri="{BB962C8B-B14F-4D97-AF65-F5344CB8AC3E}">
        <p14:creationId xmlns:p14="http://schemas.microsoft.com/office/powerpoint/2010/main" val="2685969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9762" y="784303"/>
            <a:ext cx="5364393" cy="8470900"/>
          </a:xfrm>
          <a:prstGeom prst="rect">
            <a:avLst/>
          </a:prstGeom>
        </p:spPr>
      </p:pic>
      <p:sp>
        <p:nvSpPr>
          <p:cNvPr id="3" name="object 3"/>
          <p:cNvSpPr/>
          <p:nvPr/>
        </p:nvSpPr>
        <p:spPr>
          <a:xfrm>
            <a:off x="8161656" y="391795"/>
            <a:ext cx="906144" cy="8472805"/>
          </a:xfrm>
          <a:custGeom>
            <a:avLst/>
            <a:gdLst/>
            <a:ahLst/>
            <a:cxnLst/>
            <a:rect l="l" t="t" r="r" b="b"/>
            <a:pathLst>
              <a:path w="906145" h="8472805">
                <a:moveTo>
                  <a:pt x="282422" y="7907807"/>
                </a:moveTo>
                <a:lnTo>
                  <a:pt x="0" y="7907807"/>
                </a:lnTo>
                <a:lnTo>
                  <a:pt x="0" y="8190230"/>
                </a:lnTo>
                <a:lnTo>
                  <a:pt x="282422" y="8190230"/>
                </a:lnTo>
                <a:lnTo>
                  <a:pt x="282422" y="7907807"/>
                </a:lnTo>
                <a:close/>
              </a:path>
              <a:path w="906145" h="8472805">
                <a:moveTo>
                  <a:pt x="905827" y="3266338"/>
                </a:moveTo>
                <a:lnTo>
                  <a:pt x="878497" y="3300107"/>
                </a:lnTo>
                <a:lnTo>
                  <a:pt x="849439" y="3340697"/>
                </a:lnTo>
                <a:lnTo>
                  <a:pt x="822909" y="3382822"/>
                </a:lnTo>
                <a:lnTo>
                  <a:pt x="798944" y="3426358"/>
                </a:lnTo>
                <a:lnTo>
                  <a:pt x="777595" y="3471214"/>
                </a:lnTo>
                <a:lnTo>
                  <a:pt x="758926" y="3517265"/>
                </a:lnTo>
                <a:lnTo>
                  <a:pt x="742988" y="3564407"/>
                </a:lnTo>
                <a:lnTo>
                  <a:pt x="729830" y="3612540"/>
                </a:lnTo>
                <a:lnTo>
                  <a:pt x="719505" y="3661537"/>
                </a:lnTo>
                <a:lnTo>
                  <a:pt x="712063" y="3711308"/>
                </a:lnTo>
                <a:lnTo>
                  <a:pt x="707567" y="3761727"/>
                </a:lnTo>
                <a:lnTo>
                  <a:pt x="706056" y="3812692"/>
                </a:lnTo>
                <a:lnTo>
                  <a:pt x="707529" y="3863035"/>
                </a:lnTo>
                <a:lnTo>
                  <a:pt x="711911" y="3912781"/>
                </a:lnTo>
                <a:lnTo>
                  <a:pt x="719162" y="3961841"/>
                </a:lnTo>
                <a:lnTo>
                  <a:pt x="729234" y="4010114"/>
                </a:lnTo>
                <a:lnTo>
                  <a:pt x="742086" y="4057510"/>
                </a:lnTo>
                <a:lnTo>
                  <a:pt x="757656" y="4103928"/>
                </a:lnTo>
                <a:lnTo>
                  <a:pt x="775919" y="4149267"/>
                </a:lnTo>
                <a:lnTo>
                  <a:pt x="796810" y="4193438"/>
                </a:lnTo>
                <a:lnTo>
                  <a:pt x="820293" y="4236326"/>
                </a:lnTo>
                <a:lnTo>
                  <a:pt x="765924" y="4236326"/>
                </a:lnTo>
                <a:lnTo>
                  <a:pt x="719429" y="4238536"/>
                </a:lnTo>
                <a:lnTo>
                  <a:pt x="674166" y="4245051"/>
                </a:lnTo>
                <a:lnTo>
                  <a:pt x="630339" y="4255668"/>
                </a:lnTo>
                <a:lnTo>
                  <a:pt x="588162" y="4270172"/>
                </a:lnTo>
                <a:lnTo>
                  <a:pt x="547839" y="4288358"/>
                </a:lnTo>
                <a:lnTo>
                  <a:pt x="509562" y="4310024"/>
                </a:lnTo>
                <a:lnTo>
                  <a:pt x="473544" y="4334980"/>
                </a:lnTo>
                <a:lnTo>
                  <a:pt x="439991" y="4362996"/>
                </a:lnTo>
                <a:lnTo>
                  <a:pt x="409092" y="4393895"/>
                </a:lnTo>
                <a:lnTo>
                  <a:pt x="381076" y="4427448"/>
                </a:lnTo>
                <a:lnTo>
                  <a:pt x="356120" y="4463466"/>
                </a:lnTo>
                <a:lnTo>
                  <a:pt x="334454" y="4501743"/>
                </a:lnTo>
                <a:lnTo>
                  <a:pt x="316268" y="4542066"/>
                </a:lnTo>
                <a:lnTo>
                  <a:pt x="301764" y="4584243"/>
                </a:lnTo>
                <a:lnTo>
                  <a:pt x="291160" y="4628070"/>
                </a:lnTo>
                <a:lnTo>
                  <a:pt x="284632" y="4673333"/>
                </a:lnTo>
                <a:lnTo>
                  <a:pt x="282422" y="4719828"/>
                </a:lnTo>
                <a:lnTo>
                  <a:pt x="282422" y="6354483"/>
                </a:lnTo>
                <a:lnTo>
                  <a:pt x="288505" y="6395415"/>
                </a:lnTo>
                <a:lnTo>
                  <a:pt x="306146" y="6432855"/>
                </a:lnTo>
                <a:lnTo>
                  <a:pt x="564845" y="6820903"/>
                </a:lnTo>
                <a:lnTo>
                  <a:pt x="564845" y="8331441"/>
                </a:lnTo>
                <a:lnTo>
                  <a:pt x="572033" y="8376056"/>
                </a:lnTo>
                <a:lnTo>
                  <a:pt x="592061" y="8414817"/>
                </a:lnTo>
                <a:lnTo>
                  <a:pt x="622617" y="8445398"/>
                </a:lnTo>
                <a:lnTo>
                  <a:pt x="661377" y="8465452"/>
                </a:lnTo>
                <a:lnTo>
                  <a:pt x="706056" y="8472653"/>
                </a:lnTo>
                <a:lnTo>
                  <a:pt x="905827" y="8472653"/>
                </a:lnTo>
                <a:lnTo>
                  <a:pt x="905827" y="8190230"/>
                </a:lnTo>
                <a:lnTo>
                  <a:pt x="847267" y="8190230"/>
                </a:lnTo>
                <a:lnTo>
                  <a:pt x="847267" y="6778117"/>
                </a:lnTo>
                <a:lnTo>
                  <a:pt x="841171" y="6737185"/>
                </a:lnTo>
                <a:lnTo>
                  <a:pt x="823544" y="6699745"/>
                </a:lnTo>
                <a:lnTo>
                  <a:pt x="564845" y="6311697"/>
                </a:lnTo>
                <a:lnTo>
                  <a:pt x="564845" y="4719828"/>
                </a:lnTo>
                <a:lnTo>
                  <a:pt x="570166" y="4673790"/>
                </a:lnTo>
                <a:lnTo>
                  <a:pt x="585317" y="4631487"/>
                </a:lnTo>
                <a:lnTo>
                  <a:pt x="609079" y="4594149"/>
                </a:lnTo>
                <a:lnTo>
                  <a:pt x="640245" y="4562983"/>
                </a:lnTo>
                <a:lnTo>
                  <a:pt x="677583" y="4539221"/>
                </a:lnTo>
                <a:lnTo>
                  <a:pt x="719886" y="4524070"/>
                </a:lnTo>
                <a:lnTo>
                  <a:pt x="765924" y="4518749"/>
                </a:lnTo>
                <a:lnTo>
                  <a:pt x="905827" y="4518749"/>
                </a:lnTo>
                <a:lnTo>
                  <a:pt x="905827" y="3266338"/>
                </a:lnTo>
                <a:close/>
              </a:path>
              <a:path w="906145" h="8472805">
                <a:moveTo>
                  <a:pt x="905827" y="1239888"/>
                </a:moveTo>
                <a:lnTo>
                  <a:pt x="903744" y="1242656"/>
                </a:lnTo>
                <a:lnTo>
                  <a:pt x="905827" y="1244206"/>
                </a:lnTo>
                <a:lnTo>
                  <a:pt x="905827" y="1239888"/>
                </a:lnTo>
                <a:close/>
              </a:path>
              <a:path w="906145" h="8472805">
                <a:moveTo>
                  <a:pt x="905827" y="0"/>
                </a:moveTo>
                <a:lnTo>
                  <a:pt x="564845" y="0"/>
                </a:lnTo>
                <a:lnTo>
                  <a:pt x="520166" y="7200"/>
                </a:lnTo>
                <a:lnTo>
                  <a:pt x="481406" y="27254"/>
                </a:lnTo>
                <a:lnTo>
                  <a:pt x="450850" y="57823"/>
                </a:lnTo>
                <a:lnTo>
                  <a:pt x="430822" y="96583"/>
                </a:lnTo>
                <a:lnTo>
                  <a:pt x="423633" y="141211"/>
                </a:lnTo>
                <a:lnTo>
                  <a:pt x="423633" y="2118156"/>
                </a:lnTo>
                <a:lnTo>
                  <a:pt x="430822" y="2162772"/>
                </a:lnTo>
                <a:lnTo>
                  <a:pt x="450850" y="2201545"/>
                </a:lnTo>
                <a:lnTo>
                  <a:pt x="481406" y="2232114"/>
                </a:lnTo>
                <a:lnTo>
                  <a:pt x="520166" y="2252167"/>
                </a:lnTo>
                <a:lnTo>
                  <a:pt x="564845" y="2259368"/>
                </a:lnTo>
                <a:lnTo>
                  <a:pt x="905827" y="2259368"/>
                </a:lnTo>
                <a:lnTo>
                  <a:pt x="905827" y="1976945"/>
                </a:lnTo>
                <a:lnTo>
                  <a:pt x="706056" y="1976945"/>
                </a:lnTo>
                <a:lnTo>
                  <a:pt x="706056" y="282422"/>
                </a:lnTo>
                <a:lnTo>
                  <a:pt x="905827" y="282422"/>
                </a:lnTo>
                <a:lnTo>
                  <a:pt x="905827" y="0"/>
                </a:lnTo>
                <a:close/>
              </a:path>
            </a:pathLst>
          </a:custGeom>
          <a:solidFill>
            <a:srgbClr val="000000">
              <a:alpha val="8628"/>
            </a:srgbClr>
          </a:solidFill>
        </p:spPr>
        <p:txBody>
          <a:bodyPr wrap="square" lIns="0" tIns="0" rIns="0" bIns="0" rtlCol="0"/>
          <a:lstStyle/>
          <a:p>
            <a:endParaRPr sz="1154"/>
          </a:p>
        </p:txBody>
      </p:sp>
      <p:sp>
        <p:nvSpPr>
          <p:cNvPr id="9" name="Slide Number Placeholder 8">
            <a:extLst>
              <a:ext uri="{FF2B5EF4-FFF2-40B4-BE49-F238E27FC236}">
                <a16:creationId xmlns:a16="http://schemas.microsoft.com/office/drawing/2014/main" id="{8FA78243-1984-69B1-AF85-B6FE84EB96AC}"/>
              </a:ext>
            </a:extLst>
          </p:cNvPr>
          <p:cNvSpPr>
            <a:spLocks noGrp="1"/>
          </p:cNvSpPr>
          <p:nvPr>
            <p:ph type="sldNum" sz="quarter" idx="7"/>
          </p:nvPr>
        </p:nvSpPr>
        <p:spPr>
          <a:xfrm>
            <a:off x="4080193" y="926790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47</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47599" y="1132670"/>
            <a:ext cx="5006435"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Qual &amp; Quant</a:t>
            </a:r>
          </a:p>
        </p:txBody>
      </p:sp>
      <p:sp>
        <p:nvSpPr>
          <p:cNvPr id="6" name="object 6"/>
          <p:cNvSpPr txBox="1"/>
          <p:nvPr/>
        </p:nvSpPr>
        <p:spPr>
          <a:xfrm>
            <a:off x="1143000" y="2648109"/>
            <a:ext cx="195833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QUALITATIVE RESEARCH</a:t>
            </a:r>
          </a:p>
        </p:txBody>
      </p:sp>
      <p:sp>
        <p:nvSpPr>
          <p:cNvPr id="7" name="object 7"/>
          <p:cNvSpPr txBox="1"/>
          <p:nvPr/>
        </p:nvSpPr>
        <p:spPr>
          <a:xfrm>
            <a:off x="1191565" y="5231349"/>
            <a:ext cx="122174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USER REVIEWS</a:t>
            </a:r>
            <a:endParaRPr sz="1201">
              <a:latin typeface="Verdana"/>
              <a:cs typeface="Verdana"/>
            </a:endParaRPr>
          </a:p>
        </p:txBody>
      </p:sp>
      <p:sp>
        <p:nvSpPr>
          <p:cNvPr id="18" name="object 18"/>
          <p:cNvSpPr txBox="1"/>
          <p:nvPr/>
        </p:nvSpPr>
        <p:spPr>
          <a:xfrm>
            <a:off x="4724400" y="2622236"/>
            <a:ext cx="208026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QUANTITATIVE RESEARCH</a:t>
            </a:r>
          </a:p>
        </p:txBody>
      </p:sp>
      <p:sp>
        <p:nvSpPr>
          <p:cNvPr id="44" name="object 44"/>
          <p:cNvSpPr txBox="1"/>
          <p:nvPr/>
        </p:nvSpPr>
        <p:spPr>
          <a:xfrm>
            <a:off x="1456371" y="2922590"/>
            <a:ext cx="1061086" cy="197618"/>
          </a:xfrm>
          <a:prstGeom prst="rect">
            <a:avLst/>
          </a:prstGeom>
        </p:spPr>
        <p:txBody>
          <a:bodyPr vert="horz" wrap="square" lIns="0" tIns="12700" rIns="0" bIns="0" rtlCol="0">
            <a:spAutoFit/>
          </a:bodyPr>
          <a:lstStyle/>
          <a:p>
            <a:pPr marL="12701">
              <a:spcBef>
                <a:spcPts val="100"/>
              </a:spcBef>
            </a:pPr>
            <a:r>
              <a:rPr sz="1201" dirty="0">
                <a:latin typeface="Trebuchet MS"/>
                <a:cs typeface="Trebuchet MS"/>
              </a:rPr>
              <a:t>Focus on "why"</a:t>
            </a:r>
          </a:p>
        </p:txBody>
      </p:sp>
      <p:sp>
        <p:nvSpPr>
          <p:cNvPr id="45" name="object 45"/>
          <p:cNvSpPr txBox="1"/>
          <p:nvPr/>
        </p:nvSpPr>
        <p:spPr>
          <a:xfrm>
            <a:off x="5035027" y="2922337"/>
            <a:ext cx="3152024" cy="197618"/>
          </a:xfrm>
          <a:prstGeom prst="rect">
            <a:avLst/>
          </a:prstGeom>
        </p:spPr>
        <p:txBody>
          <a:bodyPr vert="horz" wrap="square" lIns="0" tIns="12700" rIns="0" bIns="0" rtlCol="0">
            <a:spAutoFit/>
          </a:bodyPr>
          <a:lstStyle/>
          <a:p>
            <a:pPr marL="12701">
              <a:spcBef>
                <a:spcPts val="100"/>
              </a:spcBef>
            </a:pPr>
            <a:r>
              <a:rPr sz="1201" dirty="0">
                <a:latin typeface="Trebuchet MS"/>
                <a:cs typeface="Trebuchet MS"/>
              </a:rPr>
              <a:t>Focus on "how many" &amp; "how much"</a:t>
            </a:r>
          </a:p>
        </p:txBody>
      </p:sp>
      <p:sp>
        <p:nvSpPr>
          <p:cNvPr id="47" name="object 47"/>
          <p:cNvSpPr txBox="1"/>
          <p:nvPr/>
        </p:nvSpPr>
        <p:spPr>
          <a:xfrm>
            <a:off x="1453627" y="3208479"/>
            <a:ext cx="1644015"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I</a:t>
            </a:r>
            <a:r>
              <a:rPr sz="1201" dirty="0">
                <a:latin typeface="Trebuchet MS"/>
                <a:cs typeface="Trebuchet MS"/>
              </a:rPr>
              <a:t>nform design decisions</a:t>
            </a:r>
          </a:p>
        </p:txBody>
      </p:sp>
      <p:sp>
        <p:nvSpPr>
          <p:cNvPr id="48" name="object 48"/>
          <p:cNvSpPr txBox="1"/>
          <p:nvPr/>
        </p:nvSpPr>
        <p:spPr>
          <a:xfrm>
            <a:off x="1453627" y="3525213"/>
            <a:ext cx="3013822" cy="197490"/>
          </a:xfrm>
          <a:prstGeom prst="rect">
            <a:avLst/>
          </a:prstGeom>
        </p:spPr>
        <p:txBody>
          <a:bodyPr vert="horz" wrap="square" lIns="0" tIns="12700" rIns="0" bIns="0" rtlCol="0">
            <a:spAutoFit/>
          </a:bodyPr>
          <a:lstStyle/>
          <a:p>
            <a:pPr marL="12701">
              <a:spcBef>
                <a:spcPts val="100"/>
              </a:spcBef>
            </a:pPr>
            <a:r>
              <a:rPr lang="en-US" sz="1200" dirty="0">
                <a:latin typeface="Trebuchet MS"/>
                <a:cs typeface="Trebuchet MS"/>
              </a:rPr>
              <a:t>I</a:t>
            </a:r>
            <a:r>
              <a:rPr sz="1200" dirty="0">
                <a:latin typeface="Trebuchet MS"/>
                <a:cs typeface="Trebuchet MS"/>
              </a:rPr>
              <a:t>dentify usability issuesand find solutions</a:t>
            </a:r>
          </a:p>
        </p:txBody>
      </p:sp>
      <p:sp>
        <p:nvSpPr>
          <p:cNvPr id="49" name="object 49"/>
          <p:cNvSpPr txBox="1"/>
          <p:nvPr/>
        </p:nvSpPr>
        <p:spPr>
          <a:xfrm>
            <a:off x="1447800" y="3826331"/>
            <a:ext cx="3200400" cy="632545"/>
          </a:xfrm>
          <a:prstGeom prst="rect">
            <a:avLst/>
          </a:prstGeom>
        </p:spPr>
        <p:txBody>
          <a:bodyPr vert="horz" wrap="square" lIns="0" tIns="12700" rIns="0" bIns="0" rtlCol="0">
            <a:spAutoFit/>
          </a:bodyPr>
          <a:lstStyle/>
          <a:p>
            <a:pPr marL="12701" marR="5081">
              <a:lnSpc>
                <a:spcPct val="114599"/>
              </a:lnSpc>
              <a:spcBef>
                <a:spcPts val="100"/>
              </a:spcBef>
            </a:pPr>
            <a:r>
              <a:rPr sz="1201" dirty="0">
                <a:latin typeface="Trebuchet MS"/>
                <a:cs typeface="Trebuchet MS"/>
              </a:rPr>
              <a:t>Findings based on the researcher’s  impressions, interpretations, and</a:t>
            </a:r>
            <a:r>
              <a:rPr lang="en-US" sz="1201" dirty="0">
                <a:latin typeface="Trebuchet MS"/>
                <a:cs typeface="Trebuchet MS"/>
              </a:rPr>
              <a:t> </a:t>
            </a:r>
            <a:r>
              <a:rPr lang="en-ID" sz="1201" dirty="0">
                <a:uFill>
                  <a:solidFill>
                    <a:srgbClr val="000000"/>
                  </a:solidFill>
                </a:uFill>
                <a:latin typeface="Trebuchet MS"/>
                <a:cs typeface="Trebuchet MS"/>
              </a:rPr>
              <a:t>prior knowledge</a:t>
            </a:r>
            <a:endParaRPr sz="1201" dirty="0">
              <a:latin typeface="Trebuchet MS"/>
              <a:cs typeface="Trebuchet MS"/>
            </a:endParaRPr>
          </a:p>
        </p:txBody>
      </p:sp>
      <p:sp>
        <p:nvSpPr>
          <p:cNvPr id="52" name="object 52"/>
          <p:cNvSpPr txBox="1"/>
          <p:nvPr/>
        </p:nvSpPr>
        <p:spPr>
          <a:xfrm>
            <a:off x="5035027" y="3208479"/>
            <a:ext cx="3381235"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E</a:t>
            </a:r>
            <a:r>
              <a:rPr sz="1201" dirty="0">
                <a:latin typeface="Trebuchet MS"/>
                <a:cs typeface="Trebuchet MS"/>
              </a:rPr>
              <a:t>valuate the usability of an existing site</a:t>
            </a:r>
          </a:p>
        </p:txBody>
      </p:sp>
      <p:sp>
        <p:nvSpPr>
          <p:cNvPr id="53" name="object 53"/>
          <p:cNvSpPr txBox="1"/>
          <p:nvPr/>
        </p:nvSpPr>
        <p:spPr>
          <a:xfrm>
            <a:off x="4989148" y="3488659"/>
            <a:ext cx="4213416"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T</a:t>
            </a:r>
            <a:r>
              <a:rPr sz="1201" dirty="0">
                <a:latin typeface="Trebuchet MS"/>
                <a:cs typeface="Trebuchet MS"/>
              </a:rPr>
              <a:t>rack usability over time</a:t>
            </a:r>
          </a:p>
        </p:txBody>
      </p:sp>
      <p:sp>
        <p:nvSpPr>
          <p:cNvPr id="54" name="object 54"/>
          <p:cNvSpPr txBox="1"/>
          <p:nvPr/>
        </p:nvSpPr>
        <p:spPr>
          <a:xfrm>
            <a:off x="5029200" y="3812416"/>
            <a:ext cx="3973054"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C</a:t>
            </a:r>
            <a:r>
              <a:rPr sz="1201" dirty="0">
                <a:latin typeface="Trebuchet MS"/>
                <a:cs typeface="Trebuchet MS"/>
              </a:rPr>
              <a:t>ompare site with competitors</a:t>
            </a:r>
          </a:p>
        </p:txBody>
      </p:sp>
      <p:grpSp>
        <p:nvGrpSpPr>
          <p:cNvPr id="55" name="object 55"/>
          <p:cNvGrpSpPr/>
          <p:nvPr/>
        </p:nvGrpSpPr>
        <p:grpSpPr>
          <a:xfrm>
            <a:off x="8053706" y="923168"/>
            <a:ext cx="1013681" cy="532351"/>
            <a:chOff x="5981679" y="1510211"/>
            <a:chExt cx="1013681" cy="532351"/>
          </a:xfrm>
        </p:grpSpPr>
        <p:sp>
          <p:nvSpPr>
            <p:cNvPr id="56" name="object 56"/>
            <p:cNvSpPr/>
            <p:nvPr/>
          </p:nvSpPr>
          <p:spPr>
            <a:xfrm>
              <a:off x="6163510" y="1692042"/>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12</a:t>
              </a:r>
              <a:endParaRPr dirty="0"/>
            </a:p>
          </p:txBody>
        </p:sp>
        <p:sp>
          <p:nvSpPr>
            <p:cNvPr id="57" name="object 57"/>
            <p:cNvSpPr/>
            <p:nvPr/>
          </p:nvSpPr>
          <p:spPr>
            <a:xfrm>
              <a:off x="5981679" y="151021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8" name="object 58"/>
            <p:cNvPicPr/>
            <p:nvPr/>
          </p:nvPicPr>
          <p:blipFill>
            <a:blip r:embed="rId2" cstate="print"/>
            <a:stretch>
              <a:fillRect/>
            </a:stretch>
          </p:blipFill>
          <p:spPr>
            <a:xfrm>
              <a:off x="6144557" y="1600699"/>
              <a:ext cx="108584" cy="165592"/>
            </a:xfrm>
            <a:prstGeom prst="rect">
              <a:avLst/>
            </a:prstGeom>
          </p:spPr>
        </p:pic>
      </p:grpSp>
      <p:sp>
        <p:nvSpPr>
          <p:cNvPr id="63" name="Slide Number Placeholder 62">
            <a:extLst>
              <a:ext uri="{FF2B5EF4-FFF2-40B4-BE49-F238E27FC236}">
                <a16:creationId xmlns:a16="http://schemas.microsoft.com/office/drawing/2014/main" id="{3153CD16-0A90-BB93-854D-E45BBDFF3850}"/>
              </a:ext>
            </a:extLst>
          </p:cNvPr>
          <p:cNvSpPr>
            <a:spLocks noGrp="1"/>
          </p:cNvSpPr>
          <p:nvPr>
            <p:ph type="sldNum" sz="quarter" idx="7"/>
          </p:nvPr>
        </p:nvSpPr>
        <p:spPr>
          <a:xfrm>
            <a:off x="4141985" y="9277968"/>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9" name="Rectangle 58">
            <a:extLst>
              <a:ext uri="{FF2B5EF4-FFF2-40B4-BE49-F238E27FC236}">
                <a16:creationId xmlns:a16="http://schemas.microsoft.com/office/drawing/2014/main" id="{55D062D1-EF6A-D54E-FE17-11F798826118}"/>
              </a:ext>
            </a:extLst>
          </p:cNvPr>
          <p:cNvSpPr/>
          <p:nvPr/>
        </p:nvSpPr>
        <p:spPr>
          <a:xfrm>
            <a:off x="1147599" y="5697395"/>
            <a:ext cx="7929726" cy="3119918"/>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t>	The reason I use quantitative research is because using this method can be done focusing more deeply on the experience and features for users. One of them Using AB Testing is a method that is suitable for checking the </a:t>
            </a:r>
            <a:r>
              <a:rPr lang="en-US" sz="1600" dirty="0" err="1"/>
              <a:t>Lebusier</a:t>
            </a:r>
            <a:r>
              <a:rPr lang="en-US" sz="1600" dirty="0"/>
              <a:t> application system whose function is to understand experience, identify needs, and serve as a comparison tool against similar systems with the latest application systems based on what is needed by</a:t>
            </a:r>
          </a:p>
          <a:p>
            <a:pPr algn="just"/>
            <a:r>
              <a:rPr lang="en-US" sz="1600" dirty="0"/>
              <a:t>	The reason I use quantitative research is because using this method it can be done more focusing deeply on the experience and features for users. One of them Using AB Testing is a method that is suitable for checking the </a:t>
            </a:r>
            <a:r>
              <a:rPr lang="en-US" sz="1600" dirty="0" err="1"/>
              <a:t>Lebusier</a:t>
            </a:r>
            <a:r>
              <a:rPr lang="en-US" sz="1600" dirty="0"/>
              <a:t> application </a:t>
            </a:r>
            <a:r>
              <a:rPr lang="en-US" sz="1600" dirty="0" err="1"/>
              <a:t>systemwhose</a:t>
            </a:r>
            <a:r>
              <a:rPr lang="en-US" sz="1600" dirty="0"/>
              <a:t> function is to understand experience, identify needs, and serve as a comparison tool against similar systems with the latest application systems based on what is needed by</a:t>
            </a:r>
          </a:p>
        </p:txBody>
      </p:sp>
      <p:sp>
        <p:nvSpPr>
          <p:cNvPr id="64" name="object 46">
            <a:extLst>
              <a:ext uri="{FF2B5EF4-FFF2-40B4-BE49-F238E27FC236}">
                <a16:creationId xmlns:a16="http://schemas.microsoft.com/office/drawing/2014/main" id="{7AFED4AC-3569-48B8-4359-E2FF35F0D124}"/>
              </a:ext>
            </a:extLst>
          </p:cNvPr>
          <p:cNvSpPr/>
          <p:nvPr/>
        </p:nvSpPr>
        <p:spPr>
          <a:xfrm>
            <a:off x="4724400" y="2922337"/>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5" name="object 46">
            <a:extLst>
              <a:ext uri="{FF2B5EF4-FFF2-40B4-BE49-F238E27FC236}">
                <a16:creationId xmlns:a16="http://schemas.microsoft.com/office/drawing/2014/main" id="{407C2A40-9BEE-1631-7CEC-866C4101845B}"/>
              </a:ext>
            </a:extLst>
          </p:cNvPr>
          <p:cNvSpPr/>
          <p:nvPr/>
        </p:nvSpPr>
        <p:spPr>
          <a:xfrm>
            <a:off x="4724400" y="32070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6" name="object 46">
            <a:extLst>
              <a:ext uri="{FF2B5EF4-FFF2-40B4-BE49-F238E27FC236}">
                <a16:creationId xmlns:a16="http://schemas.microsoft.com/office/drawing/2014/main" id="{88AB1A28-6183-8EDA-CE28-FE78A23C5090}"/>
              </a:ext>
            </a:extLst>
          </p:cNvPr>
          <p:cNvSpPr/>
          <p:nvPr/>
        </p:nvSpPr>
        <p:spPr>
          <a:xfrm>
            <a:off x="4724400" y="35113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7" name="object 46">
            <a:extLst>
              <a:ext uri="{FF2B5EF4-FFF2-40B4-BE49-F238E27FC236}">
                <a16:creationId xmlns:a16="http://schemas.microsoft.com/office/drawing/2014/main" id="{2037F7BC-2513-B8A6-47B9-001138D7F43C}"/>
              </a:ext>
            </a:extLst>
          </p:cNvPr>
          <p:cNvSpPr/>
          <p:nvPr/>
        </p:nvSpPr>
        <p:spPr>
          <a:xfrm>
            <a:off x="4724400" y="38161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2" name="object 46">
            <a:extLst>
              <a:ext uri="{FF2B5EF4-FFF2-40B4-BE49-F238E27FC236}">
                <a16:creationId xmlns:a16="http://schemas.microsoft.com/office/drawing/2014/main" id="{3F63FBCC-E41D-BE83-D3A7-E10F2F7D7CA9}"/>
              </a:ext>
            </a:extLst>
          </p:cNvPr>
          <p:cNvSpPr/>
          <p:nvPr/>
        </p:nvSpPr>
        <p:spPr>
          <a:xfrm>
            <a:off x="1143000" y="2922337"/>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3" name="object 46">
            <a:extLst>
              <a:ext uri="{FF2B5EF4-FFF2-40B4-BE49-F238E27FC236}">
                <a16:creationId xmlns:a16="http://schemas.microsoft.com/office/drawing/2014/main" id="{7B5403A8-EFF6-9245-0A58-FF49384C1B99}"/>
              </a:ext>
            </a:extLst>
          </p:cNvPr>
          <p:cNvSpPr/>
          <p:nvPr/>
        </p:nvSpPr>
        <p:spPr>
          <a:xfrm>
            <a:off x="1143000" y="32070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4" name="object 46">
            <a:extLst>
              <a:ext uri="{FF2B5EF4-FFF2-40B4-BE49-F238E27FC236}">
                <a16:creationId xmlns:a16="http://schemas.microsoft.com/office/drawing/2014/main" id="{E890C5AF-E5B5-6703-4D3E-B6C6EF18E440}"/>
              </a:ext>
            </a:extLst>
          </p:cNvPr>
          <p:cNvSpPr/>
          <p:nvPr/>
        </p:nvSpPr>
        <p:spPr>
          <a:xfrm>
            <a:off x="1143000" y="35113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5" name="object 46">
            <a:extLst>
              <a:ext uri="{FF2B5EF4-FFF2-40B4-BE49-F238E27FC236}">
                <a16:creationId xmlns:a16="http://schemas.microsoft.com/office/drawing/2014/main" id="{FE7D7C43-29D9-2951-B468-C1911E5294F8}"/>
              </a:ext>
            </a:extLst>
          </p:cNvPr>
          <p:cNvSpPr/>
          <p:nvPr/>
        </p:nvSpPr>
        <p:spPr>
          <a:xfrm>
            <a:off x="1143000" y="38161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pic>
        <p:nvPicPr>
          <p:cNvPr id="3" name="Graphic 2" descr="Checkmark with solid fill">
            <a:extLst>
              <a:ext uri="{FF2B5EF4-FFF2-40B4-BE49-F238E27FC236}">
                <a16:creationId xmlns:a16="http://schemas.microsoft.com/office/drawing/2014/main" id="{538AAC24-D667-44D8-E974-3A71DDD9B0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223" y="2740136"/>
            <a:ext cx="457200" cy="457200"/>
          </a:xfrm>
          <a:prstGeom prst="rect">
            <a:avLst/>
          </a:prstGeom>
        </p:spPr>
      </p:pic>
      <p:pic>
        <p:nvPicPr>
          <p:cNvPr id="4" name="Graphic 3" descr="Checkmark with solid fill">
            <a:extLst>
              <a:ext uri="{FF2B5EF4-FFF2-40B4-BE49-F238E27FC236}">
                <a16:creationId xmlns:a16="http://schemas.microsoft.com/office/drawing/2014/main" id="{3019311F-FD4A-B374-4D62-85ADB8172D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223" y="3036637"/>
            <a:ext cx="457200" cy="457200"/>
          </a:xfrm>
          <a:prstGeom prst="rect">
            <a:avLst/>
          </a:prstGeom>
        </p:spPr>
      </p:pic>
      <p:pic>
        <p:nvPicPr>
          <p:cNvPr id="8" name="Graphic 7" descr="Checkmark with solid fill">
            <a:extLst>
              <a:ext uri="{FF2B5EF4-FFF2-40B4-BE49-F238E27FC236}">
                <a16:creationId xmlns:a16="http://schemas.microsoft.com/office/drawing/2014/main" id="{5B8AAD67-89AE-1AB1-AB88-94E5A7E17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0383" y="3290167"/>
            <a:ext cx="457200" cy="457200"/>
          </a:xfrm>
          <a:prstGeom prst="rect">
            <a:avLst/>
          </a:prstGeom>
        </p:spPr>
      </p:pic>
      <p:pic>
        <p:nvPicPr>
          <p:cNvPr id="9" name="Graphic 8" descr="Checkmark with solid fill">
            <a:extLst>
              <a:ext uri="{FF2B5EF4-FFF2-40B4-BE49-F238E27FC236}">
                <a16:creationId xmlns:a16="http://schemas.microsoft.com/office/drawing/2014/main" id="{90DABAAE-C9B4-4067-6C27-FEB2A99827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0543" y="3613315"/>
            <a:ext cx="457200" cy="457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3444" y="2847268"/>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1203444" y="3703418"/>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3924016" y="3335082"/>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1143000" y="1464729"/>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1143001" y="8489679"/>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3870284195"/>
              </p:ext>
            </p:extLst>
          </p:nvPr>
        </p:nvGraphicFramePr>
        <p:xfrm>
          <a:off x="1155879" y="7812023"/>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1147599" y="8641131"/>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dirty="0"/>
              <a:t>In this prototype, users find it easier because of the appearance</a:t>
            </a:r>
          </a:p>
          <a:p>
            <a:pPr algn="just"/>
            <a:r>
              <a:rPr lang="en-US" sz="1000" dirty="0"/>
              <a:t>initial menu that displays CS Contacts and the latest Daily Videos about construction world issues</a:t>
            </a:r>
          </a:p>
        </p:txBody>
      </p:sp>
      <p:sp>
        <p:nvSpPr>
          <p:cNvPr id="58" name="object 2">
            <a:extLst>
              <a:ext uri="{FF2B5EF4-FFF2-40B4-BE49-F238E27FC236}">
                <a16:creationId xmlns:a16="http://schemas.microsoft.com/office/drawing/2014/main" id="{0D144BCE-2C43-D3D0-F685-9C4595C9B3EA}"/>
              </a:ext>
            </a:extLst>
          </p:cNvPr>
          <p:cNvSpPr/>
          <p:nvPr/>
        </p:nvSpPr>
        <p:spPr>
          <a:xfrm>
            <a:off x="5545487" y="2830339"/>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59" name="object 3">
            <a:extLst>
              <a:ext uri="{FF2B5EF4-FFF2-40B4-BE49-F238E27FC236}">
                <a16:creationId xmlns:a16="http://schemas.microsoft.com/office/drawing/2014/main" id="{0304DA2B-B6CB-9C92-5B67-EEC18E767CAB}"/>
              </a:ext>
            </a:extLst>
          </p:cNvPr>
          <p:cNvSpPr/>
          <p:nvPr/>
        </p:nvSpPr>
        <p:spPr>
          <a:xfrm>
            <a:off x="5545487" y="3686489"/>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0" name="object 4">
            <a:extLst>
              <a:ext uri="{FF2B5EF4-FFF2-40B4-BE49-F238E27FC236}">
                <a16:creationId xmlns:a16="http://schemas.microsoft.com/office/drawing/2014/main" id="{71CFC0F3-0176-685D-D335-C0775C93A406}"/>
              </a:ext>
            </a:extLst>
          </p:cNvPr>
          <p:cNvSpPr/>
          <p:nvPr/>
        </p:nvSpPr>
        <p:spPr>
          <a:xfrm>
            <a:off x="8266059" y="3318153"/>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62" name="object 5">
            <a:extLst>
              <a:ext uri="{FF2B5EF4-FFF2-40B4-BE49-F238E27FC236}">
                <a16:creationId xmlns:a16="http://schemas.microsoft.com/office/drawing/2014/main" id="{4798D72B-F5B9-29DB-5B31-95EA48E15FD7}"/>
              </a:ext>
            </a:extLst>
          </p:cNvPr>
          <p:cNvGrpSpPr/>
          <p:nvPr/>
        </p:nvGrpSpPr>
        <p:grpSpPr>
          <a:xfrm>
            <a:off x="5485043" y="1447800"/>
            <a:ext cx="3520956" cy="6268180"/>
            <a:chOff x="1203444" y="1927141"/>
            <a:chExt cx="2752090" cy="5443220"/>
          </a:xfrm>
        </p:grpSpPr>
        <p:sp>
          <p:nvSpPr>
            <p:cNvPr id="63" name="object 6">
              <a:extLst>
                <a:ext uri="{FF2B5EF4-FFF2-40B4-BE49-F238E27FC236}">
                  <a16:creationId xmlns:a16="http://schemas.microsoft.com/office/drawing/2014/main" id="{FC03A267-F1F8-E0F4-ACB9-031257A296CA}"/>
                </a:ext>
              </a:extLst>
            </p:cNvPr>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4" name="object 7">
              <a:extLst>
                <a:ext uri="{FF2B5EF4-FFF2-40B4-BE49-F238E27FC236}">
                  <a16:creationId xmlns:a16="http://schemas.microsoft.com/office/drawing/2014/main" id="{FC00160C-F7CB-4852-00A3-E0198D044CE7}"/>
                </a:ext>
              </a:extLst>
            </p:cNvPr>
            <p:cNvSpPr/>
            <p:nvPr/>
          </p:nvSpPr>
          <p:spPr>
            <a:xfrm>
              <a:off x="1213511" y="1927141"/>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a:p>
          </p:txBody>
        </p:sp>
        <p:sp>
          <p:nvSpPr>
            <p:cNvPr id="65" name="object 8">
              <a:extLst>
                <a:ext uri="{FF2B5EF4-FFF2-40B4-BE49-F238E27FC236}">
                  <a16:creationId xmlns:a16="http://schemas.microsoft.com/office/drawing/2014/main" id="{DA570883-029A-89AA-6654-8BAE9E469A02}"/>
                </a:ext>
              </a:extLst>
            </p:cNvPr>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a:p>
          </p:txBody>
        </p:sp>
        <p:sp>
          <p:nvSpPr>
            <p:cNvPr id="66" name="object 9">
              <a:extLst>
                <a:ext uri="{FF2B5EF4-FFF2-40B4-BE49-F238E27FC236}">
                  <a16:creationId xmlns:a16="http://schemas.microsoft.com/office/drawing/2014/main" id="{77CA7DE2-E7C9-ACC4-BEE5-D76E61F815FD}"/>
                </a:ext>
              </a:extLst>
            </p:cNvPr>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a:p>
          </p:txBody>
        </p:sp>
        <p:sp>
          <p:nvSpPr>
            <p:cNvPr id="67" name="object 10">
              <a:extLst>
                <a:ext uri="{FF2B5EF4-FFF2-40B4-BE49-F238E27FC236}">
                  <a16:creationId xmlns:a16="http://schemas.microsoft.com/office/drawing/2014/main" id="{6536F0D7-61FB-4500-1F93-CBA1FAFFC7BC}"/>
                </a:ext>
              </a:extLst>
            </p:cNvPr>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a:p>
          </p:txBody>
        </p:sp>
        <p:sp>
          <p:nvSpPr>
            <p:cNvPr id="68" name="object 11">
              <a:extLst>
                <a:ext uri="{FF2B5EF4-FFF2-40B4-BE49-F238E27FC236}">
                  <a16:creationId xmlns:a16="http://schemas.microsoft.com/office/drawing/2014/main" id="{E8BAF05D-8DF5-4C27-B15B-A0E030EA8B0F}"/>
                </a:ext>
              </a:extLst>
            </p:cNvPr>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69" name="object 12">
              <a:extLst>
                <a:ext uri="{FF2B5EF4-FFF2-40B4-BE49-F238E27FC236}">
                  <a16:creationId xmlns:a16="http://schemas.microsoft.com/office/drawing/2014/main" id="{A92A2A68-4F91-348D-E32F-7BC565B2A480}"/>
                </a:ext>
              </a:extLst>
            </p:cNvPr>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70" name="object 13">
              <a:extLst>
                <a:ext uri="{FF2B5EF4-FFF2-40B4-BE49-F238E27FC236}">
                  <a16:creationId xmlns:a16="http://schemas.microsoft.com/office/drawing/2014/main" id="{C3DAACFA-BFD3-A3F8-B8A9-7B90C0733565}"/>
                </a:ext>
              </a:extLst>
            </p:cNvPr>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71" name="object 18">
            <a:extLst>
              <a:ext uri="{FF2B5EF4-FFF2-40B4-BE49-F238E27FC236}">
                <a16:creationId xmlns:a16="http://schemas.microsoft.com/office/drawing/2014/main" id="{9C3CE7BD-D8CA-2B3B-9008-9DDFB671CFA3}"/>
              </a:ext>
            </a:extLst>
          </p:cNvPr>
          <p:cNvSpPr txBox="1"/>
          <p:nvPr/>
        </p:nvSpPr>
        <p:spPr>
          <a:xfrm>
            <a:off x="5485044" y="8472750"/>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aphicFrame>
        <p:nvGraphicFramePr>
          <p:cNvPr id="72" name="Table 56">
            <a:extLst>
              <a:ext uri="{FF2B5EF4-FFF2-40B4-BE49-F238E27FC236}">
                <a16:creationId xmlns:a16="http://schemas.microsoft.com/office/drawing/2014/main" id="{5F406589-17EA-B29E-EB05-5B4855A50274}"/>
              </a:ext>
            </a:extLst>
          </p:cNvPr>
          <p:cNvGraphicFramePr>
            <a:graphicFrameLocks noGrp="1"/>
          </p:cNvGraphicFramePr>
          <p:nvPr>
            <p:extLst>
              <p:ext uri="{D42A27DB-BD31-4B8C-83A1-F6EECF244321}">
                <p14:modId xmlns:p14="http://schemas.microsoft.com/office/powerpoint/2010/main" val="1958372578"/>
              </p:ext>
            </p:extLst>
          </p:nvPr>
        </p:nvGraphicFramePr>
        <p:xfrm>
          <a:off x="5509413" y="7793400"/>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sp>
        <p:nvSpPr>
          <p:cNvPr id="73" name="Rectangle 72">
            <a:extLst>
              <a:ext uri="{FF2B5EF4-FFF2-40B4-BE49-F238E27FC236}">
                <a16:creationId xmlns:a16="http://schemas.microsoft.com/office/drawing/2014/main" id="{49EDF5D2-BF2C-152A-1474-000F9358333A}"/>
              </a:ext>
            </a:extLst>
          </p:cNvPr>
          <p:cNvSpPr/>
          <p:nvPr/>
        </p:nvSpPr>
        <p:spPr>
          <a:xfrm>
            <a:off x="5489642" y="8624202"/>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dirty="0"/>
              <a:t>In this prototype, users feel satisfied because it is easy with 2 options, namely wholesale or daily</a:t>
            </a:r>
          </a:p>
        </p:txBody>
      </p:sp>
      <p:pic>
        <p:nvPicPr>
          <p:cNvPr id="16" name="Picture 15" descr="A screenshot of a phone&#10;&#10;Description automatically generated">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4652" y="1785319"/>
            <a:ext cx="3212827" cy="5738562"/>
          </a:xfrm>
          <a:prstGeom prst="rect">
            <a:avLst/>
          </a:prstGeom>
        </p:spPr>
      </p:pic>
      <p:pic>
        <p:nvPicPr>
          <p:cNvPr id="20" name="Picture 19">
            <a:extLst>
              <a:ext uri="{FF2B5EF4-FFF2-40B4-BE49-F238E27FC236}">
                <a16:creationId xmlns:a16="http://schemas.microsoft.com/office/drawing/2014/main" id="{72418880-A012-61FA-9BD3-41DCE0844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36598" y="1785319"/>
            <a:ext cx="3216939" cy="57385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object 97"/>
          <p:cNvSpPr txBox="1">
            <a:spLocks noGrp="1"/>
          </p:cNvSpPr>
          <p:nvPr>
            <p:ph type="title"/>
          </p:nvPr>
        </p:nvSpPr>
        <p:spPr>
          <a:xfrm>
            <a:off x="1231265" y="879569"/>
            <a:ext cx="7074535" cy="1368962"/>
          </a:xfrm>
          <a:prstGeom prst="rect">
            <a:avLst/>
          </a:prstGeom>
        </p:spPr>
        <p:txBody>
          <a:bodyPr vert="horz" wrap="square" lIns="0" tIns="14603" rIns="0" bIns="0" rtlCol="0">
            <a:spAutoFit/>
          </a:bodyPr>
          <a:lstStyle/>
          <a:p>
            <a:pPr marL="12701">
              <a:spcBef>
                <a:spcPts val="113"/>
              </a:spcBef>
              <a:tabLst>
                <a:tab pos="7061720" algn="l"/>
              </a:tabLst>
            </a:pPr>
            <a:r>
              <a:rPr lang="en-ID" sz="8800" b="1" dirty="0" err="1">
                <a:solidFill>
                  <a:srgbClr val="004AAC"/>
                </a:solidFill>
                <a:latin typeface="Gabriola" pitchFamily="82" charset="0"/>
              </a:rPr>
              <a:t>U</a:t>
            </a:r>
            <a:r>
              <a:rPr lang="en-ID" sz="8800" b="1" dirty="0" err="1">
                <a:solidFill>
                  <a:srgbClr val="231F20"/>
                </a:solidFill>
                <a:latin typeface="Gabriola" pitchFamily="82" charset="0"/>
              </a:rPr>
              <a:t>X</a:t>
            </a:r>
            <a:r>
              <a:rPr lang="en-ID" sz="88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8500" dirty="0">
              <a:latin typeface="Times New Roman"/>
              <a:cs typeface="Times New Roman"/>
            </a:endParaRPr>
          </a:p>
        </p:txBody>
      </p:sp>
      <p:sp>
        <p:nvSpPr>
          <p:cNvPr id="98" name="object 98"/>
          <p:cNvSpPr txBox="1"/>
          <p:nvPr/>
        </p:nvSpPr>
        <p:spPr>
          <a:xfrm>
            <a:off x="1150601" y="1182701"/>
            <a:ext cx="154017" cy="399853"/>
          </a:xfrm>
          <a:prstGeom prst="rect">
            <a:avLst/>
          </a:prstGeom>
        </p:spPr>
        <p:txBody>
          <a:bodyPr vert="vert270" wrap="square" lIns="0" tIns="24764" rIns="0" bIns="0" rtlCol="0">
            <a:spAutoFit/>
          </a:bodyPr>
          <a:lstStyle/>
          <a:p>
            <a:pPr marL="12701">
              <a:spcBef>
                <a:spcPts val="194"/>
              </a:spcBef>
            </a:pPr>
            <a:r>
              <a:rPr sz="1001" spc="-100" dirty="0">
                <a:latin typeface="Verdana"/>
                <a:cs typeface="Verdana"/>
              </a:rPr>
              <a:t>th</a:t>
            </a:r>
            <a:r>
              <a:rPr sz="1001" dirty="0">
                <a:latin typeface="Verdana"/>
                <a:cs typeface="Verdana"/>
              </a:rPr>
              <a:t>e</a:t>
            </a:r>
            <a:endParaRPr sz="1001">
              <a:latin typeface="Verdana"/>
              <a:cs typeface="Verdana"/>
            </a:endParaRPr>
          </a:p>
        </p:txBody>
      </p:sp>
      <p:sp>
        <p:nvSpPr>
          <p:cNvPr id="99" name="object 99"/>
          <p:cNvSpPr txBox="1"/>
          <p:nvPr/>
        </p:nvSpPr>
        <p:spPr>
          <a:xfrm>
            <a:off x="1143000" y="2216451"/>
            <a:ext cx="3505200" cy="276614"/>
          </a:xfrm>
          <a:prstGeom prst="rect">
            <a:avLst/>
          </a:prstGeom>
        </p:spPr>
        <p:txBody>
          <a:bodyPr vert="horz" wrap="square" lIns="0" tIns="17145" rIns="0" bIns="0" rtlCol="0">
            <a:spAutoFit/>
          </a:bodyPr>
          <a:lstStyle/>
          <a:p>
            <a:pPr marL="12701">
              <a:spcBef>
                <a:spcPts val="136"/>
              </a:spcBef>
            </a:pPr>
            <a:r>
              <a:rPr sz="801" spc="-106" dirty="0">
                <a:latin typeface="Verdana"/>
                <a:cs typeface="Verdana"/>
              </a:rPr>
              <a:t>T</a:t>
            </a:r>
            <a:r>
              <a:rPr sz="801" spc="-60" dirty="0">
                <a:latin typeface="Verdana"/>
                <a:cs typeface="Verdana"/>
              </a:rPr>
              <a:t>h</a:t>
            </a:r>
            <a:r>
              <a:rPr sz="801" spc="-21" dirty="0">
                <a:latin typeface="Verdana"/>
                <a:cs typeface="Verdana"/>
              </a:rPr>
              <a:t>e</a:t>
            </a:r>
            <a:r>
              <a:rPr sz="801" spc="-149" dirty="0">
                <a:latin typeface="Verdana"/>
                <a:cs typeface="Verdana"/>
              </a:rPr>
              <a:t> </a:t>
            </a:r>
            <a:r>
              <a:rPr sz="801" spc="-49" dirty="0">
                <a:latin typeface="Verdana"/>
                <a:cs typeface="Verdana"/>
              </a:rPr>
              <a:t>p</a:t>
            </a:r>
            <a:r>
              <a:rPr sz="801" spc="-64" dirty="0">
                <a:latin typeface="Verdana"/>
                <a:cs typeface="Verdana"/>
              </a:rPr>
              <a:t>r</a:t>
            </a:r>
            <a:r>
              <a:rPr sz="801" spc="-45" dirty="0">
                <a:latin typeface="Verdana"/>
                <a:cs typeface="Verdana"/>
              </a:rPr>
              <a:t>o</a:t>
            </a:r>
            <a:r>
              <a:rPr sz="801" spc="-64" dirty="0">
                <a:latin typeface="Verdana"/>
                <a:cs typeface="Verdana"/>
              </a:rPr>
              <a:t>ce</a:t>
            </a:r>
            <a:r>
              <a:rPr sz="801" spc="-76" dirty="0">
                <a:latin typeface="Verdana"/>
                <a:cs typeface="Verdana"/>
              </a:rPr>
              <a:t>s</a:t>
            </a:r>
            <a:r>
              <a:rPr sz="801" spc="-30" dirty="0">
                <a:latin typeface="Verdana"/>
                <a:cs typeface="Verdana"/>
              </a:rPr>
              <a:t>s</a:t>
            </a:r>
            <a:r>
              <a:rPr sz="801" spc="-149" dirty="0">
                <a:latin typeface="Verdana"/>
                <a:cs typeface="Verdana"/>
              </a:rPr>
              <a:t> </a:t>
            </a:r>
            <a:r>
              <a:rPr sz="801" spc="-85" dirty="0">
                <a:latin typeface="Verdana"/>
                <a:cs typeface="Verdana"/>
              </a:rPr>
              <a:t>t</a:t>
            </a:r>
            <a:r>
              <a:rPr sz="801" dirty="0">
                <a:latin typeface="Verdana"/>
                <a:cs typeface="Verdana"/>
              </a:rPr>
              <a:t>o</a:t>
            </a:r>
            <a:r>
              <a:rPr sz="801" spc="-149" dirty="0">
                <a:latin typeface="Verdana"/>
                <a:cs typeface="Verdana"/>
              </a:rPr>
              <a:t> </a:t>
            </a:r>
            <a:r>
              <a:rPr sz="801" spc="-45" dirty="0">
                <a:latin typeface="Verdana"/>
                <a:cs typeface="Verdana"/>
              </a:rPr>
              <a:t>o</a:t>
            </a:r>
            <a:r>
              <a:rPr sz="801" spc="-49" dirty="0">
                <a:latin typeface="Verdana"/>
                <a:cs typeface="Verdana"/>
              </a:rPr>
              <a:t>p</a:t>
            </a:r>
            <a:r>
              <a:rPr sz="801" spc="-85" dirty="0">
                <a:latin typeface="Verdana"/>
                <a:cs typeface="Verdana"/>
              </a:rPr>
              <a:t>t</a:t>
            </a:r>
            <a:r>
              <a:rPr sz="801" spc="-79" dirty="0">
                <a:latin typeface="Verdana"/>
                <a:cs typeface="Verdana"/>
              </a:rPr>
              <a:t>i</a:t>
            </a:r>
            <a:r>
              <a:rPr sz="801" spc="-91" dirty="0">
                <a:latin typeface="Verdana"/>
                <a:cs typeface="Verdana"/>
              </a:rPr>
              <a:t>m</a:t>
            </a:r>
            <a:r>
              <a:rPr sz="801" spc="-79" dirty="0">
                <a:latin typeface="Verdana"/>
                <a:cs typeface="Verdana"/>
              </a:rPr>
              <a:t>i</a:t>
            </a:r>
            <a:r>
              <a:rPr sz="801" spc="-85" dirty="0">
                <a:latin typeface="Verdana"/>
                <a:cs typeface="Verdana"/>
              </a:rPr>
              <a:t>z</a:t>
            </a:r>
            <a:r>
              <a:rPr sz="801" spc="-21" dirty="0">
                <a:latin typeface="Verdana"/>
                <a:cs typeface="Verdana"/>
              </a:rPr>
              <a:t>e</a:t>
            </a:r>
            <a:r>
              <a:rPr sz="801" spc="-149" dirty="0">
                <a:latin typeface="Verdana"/>
                <a:cs typeface="Verdana"/>
              </a:rPr>
              <a:t> </a:t>
            </a:r>
            <a:r>
              <a:rPr sz="801" spc="-140" dirty="0">
                <a:latin typeface="Verdana"/>
                <a:cs typeface="Verdana"/>
              </a:rPr>
              <a:t>y</a:t>
            </a:r>
            <a:r>
              <a:rPr sz="801" spc="-45" dirty="0">
                <a:latin typeface="Verdana"/>
                <a:cs typeface="Verdana"/>
              </a:rPr>
              <a:t>o</a:t>
            </a:r>
            <a:r>
              <a:rPr sz="801" spc="-60" dirty="0">
                <a:latin typeface="Verdana"/>
                <a:cs typeface="Verdana"/>
              </a:rPr>
              <a:t>u</a:t>
            </a:r>
            <a:r>
              <a:rPr sz="801" spc="-21" dirty="0">
                <a:latin typeface="Verdana"/>
                <a:cs typeface="Verdana"/>
              </a:rPr>
              <a:t>r</a:t>
            </a:r>
            <a:r>
              <a:rPr sz="801" spc="-149" dirty="0">
                <a:latin typeface="Verdana"/>
                <a:cs typeface="Verdana"/>
              </a:rPr>
              <a:t> </a:t>
            </a:r>
            <a:r>
              <a:rPr sz="801" spc="-64" dirty="0">
                <a:latin typeface="Verdana"/>
                <a:cs typeface="Verdana"/>
              </a:rPr>
              <a:t>re</a:t>
            </a:r>
            <a:r>
              <a:rPr sz="801" spc="-76" dirty="0">
                <a:latin typeface="Verdana"/>
                <a:cs typeface="Verdana"/>
              </a:rPr>
              <a:t>s</a:t>
            </a:r>
            <a:r>
              <a:rPr sz="801" spc="-45" dirty="0">
                <a:latin typeface="Verdana"/>
                <a:cs typeface="Verdana"/>
              </a:rPr>
              <a:t>o</a:t>
            </a:r>
            <a:r>
              <a:rPr sz="801" spc="-60" dirty="0">
                <a:latin typeface="Verdana"/>
                <a:cs typeface="Verdana"/>
              </a:rPr>
              <a:t>u</a:t>
            </a:r>
            <a:r>
              <a:rPr sz="801" spc="-64" dirty="0">
                <a:latin typeface="Verdana"/>
                <a:cs typeface="Verdana"/>
              </a:rPr>
              <a:t>rc</a:t>
            </a:r>
            <a:r>
              <a:rPr sz="801" spc="-21" dirty="0">
                <a:latin typeface="Verdana"/>
                <a:cs typeface="Verdana"/>
              </a:rPr>
              <a:t>e</a:t>
            </a:r>
            <a:r>
              <a:rPr sz="801" spc="-149" dirty="0">
                <a:latin typeface="Verdana"/>
                <a:cs typeface="Verdana"/>
              </a:rPr>
              <a:t> </a:t>
            </a:r>
            <a:r>
              <a:rPr sz="801" spc="-79" dirty="0">
                <a:latin typeface="Verdana"/>
                <a:cs typeface="Verdana"/>
              </a:rPr>
              <a:t>f</a:t>
            </a:r>
            <a:r>
              <a:rPr sz="801" spc="-45" dirty="0">
                <a:latin typeface="Verdana"/>
                <a:cs typeface="Verdana"/>
              </a:rPr>
              <a:t>o</a:t>
            </a:r>
            <a:r>
              <a:rPr sz="801" spc="-21" dirty="0">
                <a:latin typeface="Verdana"/>
                <a:cs typeface="Verdana"/>
              </a:rPr>
              <a:t>r</a:t>
            </a:r>
            <a:r>
              <a:rPr sz="801" spc="-149" dirty="0">
                <a:latin typeface="Verdana"/>
                <a:cs typeface="Verdana"/>
              </a:rPr>
              <a:t> </a:t>
            </a:r>
            <a:r>
              <a:rPr sz="801" spc="-85" dirty="0">
                <a:latin typeface="Verdana"/>
                <a:cs typeface="Verdana"/>
              </a:rPr>
              <a:t>t</a:t>
            </a:r>
            <a:r>
              <a:rPr sz="801" spc="-60" dirty="0">
                <a:latin typeface="Verdana"/>
                <a:cs typeface="Verdana"/>
              </a:rPr>
              <a:t>h</a:t>
            </a:r>
            <a:r>
              <a:rPr sz="801" spc="-21" dirty="0">
                <a:latin typeface="Verdana"/>
                <a:cs typeface="Verdana"/>
              </a:rPr>
              <a:t>e</a:t>
            </a:r>
            <a:r>
              <a:rPr lang="en-US" sz="801" spc="-21" dirty="0">
                <a:latin typeface="Verdana"/>
                <a:cs typeface="Verdana"/>
              </a:rPr>
              <a:t> </a:t>
            </a:r>
            <a:r>
              <a:rPr lang="en-ID" sz="801" spc="-49" dirty="0">
                <a:latin typeface="Verdana"/>
                <a:cs typeface="Verdana"/>
              </a:rPr>
              <a:t>q</a:t>
            </a:r>
            <a:r>
              <a:rPr lang="en-ID" sz="801" spc="-60" dirty="0">
                <a:latin typeface="Verdana"/>
                <a:cs typeface="Verdana"/>
              </a:rPr>
              <a:t>u</a:t>
            </a:r>
            <a:r>
              <a:rPr lang="en-ID" sz="801" spc="-85" dirty="0">
                <a:latin typeface="Verdana"/>
                <a:cs typeface="Verdana"/>
              </a:rPr>
              <a:t>a</a:t>
            </a:r>
            <a:r>
              <a:rPr lang="en-ID" sz="801" spc="-79" dirty="0">
                <a:latin typeface="Verdana"/>
                <a:cs typeface="Verdana"/>
              </a:rPr>
              <a:t>li</a:t>
            </a:r>
            <a:r>
              <a:rPr lang="en-ID" sz="801" spc="-85" dirty="0">
                <a:latin typeface="Verdana"/>
                <a:cs typeface="Verdana"/>
              </a:rPr>
              <a:t>t</a:t>
            </a:r>
            <a:r>
              <a:rPr lang="en-ID" sz="801" spc="-94" dirty="0">
                <a:latin typeface="Verdana"/>
                <a:cs typeface="Verdana"/>
              </a:rPr>
              <a:t>y</a:t>
            </a:r>
            <a:r>
              <a:rPr lang="en-ID" sz="801" spc="-149" dirty="0">
                <a:latin typeface="Verdana"/>
                <a:cs typeface="Verdana"/>
              </a:rPr>
              <a:t> </a:t>
            </a:r>
            <a:r>
              <a:rPr lang="en-ID" sz="801" spc="-30" dirty="0">
                <a:latin typeface="Verdana"/>
                <a:cs typeface="Verdana"/>
              </a:rPr>
              <a:t>U</a:t>
            </a:r>
            <a:r>
              <a:rPr lang="en-ID" sz="801" spc="-76" dirty="0">
                <a:latin typeface="Verdana"/>
                <a:cs typeface="Verdana"/>
              </a:rPr>
              <a:t>s</a:t>
            </a:r>
            <a:r>
              <a:rPr lang="en-ID" sz="801" spc="-64" dirty="0">
                <a:latin typeface="Verdana"/>
                <a:cs typeface="Verdana"/>
              </a:rPr>
              <a:t>e</a:t>
            </a:r>
            <a:r>
              <a:rPr lang="en-ID" sz="801" spc="-21" dirty="0">
                <a:latin typeface="Verdana"/>
                <a:cs typeface="Verdana"/>
              </a:rPr>
              <a:t>r</a:t>
            </a:r>
            <a:r>
              <a:rPr lang="en-ID" sz="801" spc="-149" dirty="0">
                <a:latin typeface="Verdana"/>
                <a:cs typeface="Verdana"/>
              </a:rPr>
              <a:t> </a:t>
            </a:r>
            <a:r>
              <a:rPr lang="en-ID" sz="801" spc="-106" dirty="0">
                <a:latin typeface="Verdana"/>
                <a:cs typeface="Verdana"/>
              </a:rPr>
              <a:t>R</a:t>
            </a:r>
            <a:r>
              <a:rPr lang="en-ID" sz="801" spc="-64" dirty="0">
                <a:latin typeface="Verdana"/>
                <a:cs typeface="Verdana"/>
              </a:rPr>
              <a:t>e</a:t>
            </a:r>
            <a:r>
              <a:rPr lang="en-ID" sz="801" spc="-49" dirty="0">
                <a:latin typeface="Verdana"/>
                <a:cs typeface="Verdana"/>
              </a:rPr>
              <a:t>q</a:t>
            </a:r>
            <a:r>
              <a:rPr lang="en-ID" sz="801" spc="-60" dirty="0">
                <a:latin typeface="Verdana"/>
                <a:cs typeface="Verdana"/>
              </a:rPr>
              <a:t>u</a:t>
            </a:r>
            <a:r>
              <a:rPr lang="en-ID" sz="801" spc="-79" dirty="0">
                <a:latin typeface="Verdana"/>
                <a:cs typeface="Verdana"/>
              </a:rPr>
              <a:t>i</a:t>
            </a:r>
            <a:r>
              <a:rPr lang="en-ID" sz="801" spc="-64" dirty="0">
                <a:latin typeface="Verdana"/>
                <a:cs typeface="Verdana"/>
              </a:rPr>
              <a:t>re</a:t>
            </a:r>
            <a:r>
              <a:rPr lang="en-ID" sz="801" spc="-91" dirty="0">
                <a:latin typeface="Verdana"/>
                <a:cs typeface="Verdana"/>
              </a:rPr>
              <a:t>m</a:t>
            </a:r>
            <a:r>
              <a:rPr lang="en-ID" sz="801" spc="-64" dirty="0">
                <a:latin typeface="Verdana"/>
                <a:cs typeface="Verdana"/>
              </a:rPr>
              <a:t>e</a:t>
            </a:r>
            <a:r>
              <a:rPr lang="en-ID" sz="801" spc="-60" dirty="0">
                <a:latin typeface="Verdana"/>
                <a:cs typeface="Verdana"/>
              </a:rPr>
              <a:t>n</a:t>
            </a:r>
            <a:r>
              <a:rPr lang="en-ID" sz="801" spc="-40" dirty="0">
                <a:latin typeface="Verdana"/>
                <a:cs typeface="Verdana"/>
              </a:rPr>
              <a:t>t</a:t>
            </a:r>
            <a:endParaRPr lang="en-ID" sz="801" dirty="0">
              <a:latin typeface="Verdana"/>
              <a:cs typeface="Verdana"/>
            </a:endParaRPr>
          </a:p>
          <a:p>
            <a:pPr marL="12701">
              <a:spcBef>
                <a:spcPts val="136"/>
              </a:spcBef>
            </a:pPr>
            <a:endParaRPr sz="801" dirty="0">
              <a:latin typeface="Verdana"/>
              <a:cs typeface="Verdana"/>
            </a:endParaRPr>
          </a:p>
        </p:txBody>
      </p:sp>
      <p:pic>
        <p:nvPicPr>
          <p:cNvPr id="103" name="Graphic 43">
            <a:extLst>
              <a:ext uri="{FF2B5EF4-FFF2-40B4-BE49-F238E27FC236}">
                <a16:creationId xmlns:a16="http://schemas.microsoft.com/office/drawing/2014/main" id="{4A4964D8-95EF-4C62-37BC-6F6E1B052E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48" y="2688264"/>
            <a:ext cx="7945552" cy="4807871"/>
          </a:xfrm>
          <a:prstGeom prst="rect">
            <a:avLst/>
          </a:prstGeom>
        </p:spPr>
      </p:pic>
      <p:sp>
        <p:nvSpPr>
          <p:cNvPr id="8" name="Slide Number Placeholder 7">
            <a:extLst>
              <a:ext uri="{FF2B5EF4-FFF2-40B4-BE49-F238E27FC236}">
                <a16:creationId xmlns:a16="http://schemas.microsoft.com/office/drawing/2014/main" id="{62779230-CCD6-4142-4079-766B5DE2F1C0}"/>
              </a:ext>
            </a:extLst>
          </p:cNvPr>
          <p:cNvSpPr>
            <a:spLocks noGrp="1"/>
          </p:cNvSpPr>
          <p:nvPr>
            <p:ph type="sldNum" sz="quarter" idx="7"/>
          </p:nvPr>
        </p:nvSpPr>
        <p:spPr>
          <a:xfrm>
            <a:off x="4191000"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a:t>
            </a:fld>
            <a:r>
              <a:rPr spc="-94" dirty="0"/>
              <a:t> </a:t>
            </a:r>
            <a:r>
              <a:rPr spc="-6" dirty="0"/>
              <a:t>fr</a:t>
            </a:r>
            <a:r>
              <a:rPr spc="70" dirty="0"/>
              <a:t>o</a:t>
            </a:r>
            <a:r>
              <a:rPr spc="106" dirty="0"/>
              <a:t>m</a:t>
            </a:r>
            <a:r>
              <a:rPr spc="-94" dirty="0"/>
              <a:t> </a:t>
            </a:r>
            <a:r>
              <a:rPr lang="en-US" spc="-94" dirty="0"/>
              <a:t>1 </a:t>
            </a:r>
            <a:r>
              <a:rPr u="sng" dirty="0">
                <a:uFill>
                  <a:solidFill>
                    <a:srgbClr val="000000"/>
                  </a:solidFill>
                </a:uFill>
                <a:latin typeface="Times New Roman"/>
                <a:cs typeface="Times New Roman"/>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3444" y="2847268"/>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1203444" y="3703418"/>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3924016" y="3335082"/>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1143000" y="1464729"/>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1143001" y="8489679"/>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2264223291"/>
              </p:ext>
            </p:extLst>
          </p:nvPr>
        </p:nvGraphicFramePr>
        <p:xfrm>
          <a:off x="1155879" y="7812023"/>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80%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1147599" y="8641131"/>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dirty="0"/>
              <a:t>This prototype makes the user feel more</a:t>
            </a:r>
          </a:p>
          <a:p>
            <a:pPr algn="just"/>
            <a:r>
              <a:rPr lang="en-US" sz="1000" dirty="0"/>
              <a:t>I'm happy because this display is simple and attractive</a:t>
            </a:r>
          </a:p>
        </p:txBody>
      </p:sp>
      <p:sp>
        <p:nvSpPr>
          <p:cNvPr id="58" name="object 2">
            <a:extLst>
              <a:ext uri="{FF2B5EF4-FFF2-40B4-BE49-F238E27FC236}">
                <a16:creationId xmlns:a16="http://schemas.microsoft.com/office/drawing/2014/main" id="{0D144BCE-2C43-D3D0-F685-9C4595C9B3EA}"/>
              </a:ext>
            </a:extLst>
          </p:cNvPr>
          <p:cNvSpPr/>
          <p:nvPr/>
        </p:nvSpPr>
        <p:spPr>
          <a:xfrm>
            <a:off x="5545487" y="2830339"/>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59" name="object 3">
            <a:extLst>
              <a:ext uri="{FF2B5EF4-FFF2-40B4-BE49-F238E27FC236}">
                <a16:creationId xmlns:a16="http://schemas.microsoft.com/office/drawing/2014/main" id="{0304DA2B-B6CB-9C92-5B67-EEC18E767CAB}"/>
              </a:ext>
            </a:extLst>
          </p:cNvPr>
          <p:cNvSpPr/>
          <p:nvPr/>
        </p:nvSpPr>
        <p:spPr>
          <a:xfrm>
            <a:off x="5545487" y="3686489"/>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0" name="object 4">
            <a:extLst>
              <a:ext uri="{FF2B5EF4-FFF2-40B4-BE49-F238E27FC236}">
                <a16:creationId xmlns:a16="http://schemas.microsoft.com/office/drawing/2014/main" id="{71CFC0F3-0176-685D-D335-C0775C93A406}"/>
              </a:ext>
            </a:extLst>
          </p:cNvPr>
          <p:cNvSpPr/>
          <p:nvPr/>
        </p:nvSpPr>
        <p:spPr>
          <a:xfrm>
            <a:off x="8266059" y="3318153"/>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62" name="object 5">
            <a:extLst>
              <a:ext uri="{FF2B5EF4-FFF2-40B4-BE49-F238E27FC236}">
                <a16:creationId xmlns:a16="http://schemas.microsoft.com/office/drawing/2014/main" id="{4798D72B-F5B9-29DB-5B31-95EA48E15FD7}"/>
              </a:ext>
            </a:extLst>
          </p:cNvPr>
          <p:cNvGrpSpPr/>
          <p:nvPr/>
        </p:nvGrpSpPr>
        <p:grpSpPr>
          <a:xfrm>
            <a:off x="5485043" y="1447800"/>
            <a:ext cx="3520956" cy="6268180"/>
            <a:chOff x="1203444" y="1927141"/>
            <a:chExt cx="2752090" cy="5443220"/>
          </a:xfrm>
        </p:grpSpPr>
        <p:sp>
          <p:nvSpPr>
            <p:cNvPr id="63" name="object 6">
              <a:extLst>
                <a:ext uri="{FF2B5EF4-FFF2-40B4-BE49-F238E27FC236}">
                  <a16:creationId xmlns:a16="http://schemas.microsoft.com/office/drawing/2014/main" id="{FC03A267-F1F8-E0F4-ACB9-031257A296CA}"/>
                </a:ext>
              </a:extLst>
            </p:cNvPr>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4" name="object 7">
              <a:extLst>
                <a:ext uri="{FF2B5EF4-FFF2-40B4-BE49-F238E27FC236}">
                  <a16:creationId xmlns:a16="http://schemas.microsoft.com/office/drawing/2014/main" id="{FC00160C-F7CB-4852-00A3-E0198D044CE7}"/>
                </a:ext>
              </a:extLst>
            </p:cNvPr>
            <p:cNvSpPr/>
            <p:nvPr/>
          </p:nvSpPr>
          <p:spPr>
            <a:xfrm>
              <a:off x="1213511" y="1927141"/>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a:p>
          </p:txBody>
        </p:sp>
        <p:sp>
          <p:nvSpPr>
            <p:cNvPr id="65" name="object 8">
              <a:extLst>
                <a:ext uri="{FF2B5EF4-FFF2-40B4-BE49-F238E27FC236}">
                  <a16:creationId xmlns:a16="http://schemas.microsoft.com/office/drawing/2014/main" id="{DA570883-029A-89AA-6654-8BAE9E469A02}"/>
                </a:ext>
              </a:extLst>
            </p:cNvPr>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a:p>
          </p:txBody>
        </p:sp>
        <p:sp>
          <p:nvSpPr>
            <p:cNvPr id="66" name="object 9">
              <a:extLst>
                <a:ext uri="{FF2B5EF4-FFF2-40B4-BE49-F238E27FC236}">
                  <a16:creationId xmlns:a16="http://schemas.microsoft.com/office/drawing/2014/main" id="{77CA7DE2-E7C9-ACC4-BEE5-D76E61F815FD}"/>
                </a:ext>
              </a:extLst>
            </p:cNvPr>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a:p>
          </p:txBody>
        </p:sp>
        <p:sp>
          <p:nvSpPr>
            <p:cNvPr id="67" name="object 10">
              <a:extLst>
                <a:ext uri="{FF2B5EF4-FFF2-40B4-BE49-F238E27FC236}">
                  <a16:creationId xmlns:a16="http://schemas.microsoft.com/office/drawing/2014/main" id="{6536F0D7-61FB-4500-1F93-CBA1FAFFC7BC}"/>
                </a:ext>
              </a:extLst>
            </p:cNvPr>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a:p>
          </p:txBody>
        </p:sp>
        <p:sp>
          <p:nvSpPr>
            <p:cNvPr id="68" name="object 11">
              <a:extLst>
                <a:ext uri="{FF2B5EF4-FFF2-40B4-BE49-F238E27FC236}">
                  <a16:creationId xmlns:a16="http://schemas.microsoft.com/office/drawing/2014/main" id="{E8BAF05D-8DF5-4C27-B15B-A0E030EA8B0F}"/>
                </a:ext>
              </a:extLst>
            </p:cNvPr>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69" name="object 12">
              <a:extLst>
                <a:ext uri="{FF2B5EF4-FFF2-40B4-BE49-F238E27FC236}">
                  <a16:creationId xmlns:a16="http://schemas.microsoft.com/office/drawing/2014/main" id="{A92A2A68-4F91-348D-E32F-7BC565B2A480}"/>
                </a:ext>
              </a:extLst>
            </p:cNvPr>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70" name="object 13">
              <a:extLst>
                <a:ext uri="{FF2B5EF4-FFF2-40B4-BE49-F238E27FC236}">
                  <a16:creationId xmlns:a16="http://schemas.microsoft.com/office/drawing/2014/main" id="{C3DAACFA-BFD3-A3F8-B8A9-7B90C0733565}"/>
                </a:ext>
              </a:extLst>
            </p:cNvPr>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71" name="object 18">
            <a:extLst>
              <a:ext uri="{FF2B5EF4-FFF2-40B4-BE49-F238E27FC236}">
                <a16:creationId xmlns:a16="http://schemas.microsoft.com/office/drawing/2014/main" id="{9C3CE7BD-D8CA-2B3B-9008-9DDFB671CFA3}"/>
              </a:ext>
            </a:extLst>
          </p:cNvPr>
          <p:cNvSpPr txBox="1"/>
          <p:nvPr/>
        </p:nvSpPr>
        <p:spPr>
          <a:xfrm>
            <a:off x="5485044" y="8472750"/>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aphicFrame>
        <p:nvGraphicFramePr>
          <p:cNvPr id="72" name="Table 56">
            <a:extLst>
              <a:ext uri="{FF2B5EF4-FFF2-40B4-BE49-F238E27FC236}">
                <a16:creationId xmlns:a16="http://schemas.microsoft.com/office/drawing/2014/main" id="{5F406589-17EA-B29E-EB05-5B4855A50274}"/>
              </a:ext>
            </a:extLst>
          </p:cNvPr>
          <p:cNvGraphicFramePr>
            <a:graphicFrameLocks noGrp="1"/>
          </p:cNvGraphicFramePr>
          <p:nvPr>
            <p:extLst>
              <p:ext uri="{D42A27DB-BD31-4B8C-83A1-F6EECF244321}">
                <p14:modId xmlns:p14="http://schemas.microsoft.com/office/powerpoint/2010/main" val="2560430109"/>
              </p:ext>
            </p:extLst>
          </p:nvPr>
        </p:nvGraphicFramePr>
        <p:xfrm>
          <a:off x="5509413" y="7793400"/>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100%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extLst>
                  <a:ext uri="{0D108BD9-81ED-4DB2-BD59-A6C34878D82A}">
                    <a16:rowId xmlns:a16="http://schemas.microsoft.com/office/drawing/2014/main" val="3703399394"/>
                  </a:ext>
                </a:extLst>
              </a:tr>
            </a:tbl>
          </a:graphicData>
        </a:graphic>
      </p:graphicFrame>
      <p:sp>
        <p:nvSpPr>
          <p:cNvPr id="73" name="Rectangle 72">
            <a:extLst>
              <a:ext uri="{FF2B5EF4-FFF2-40B4-BE49-F238E27FC236}">
                <a16:creationId xmlns:a16="http://schemas.microsoft.com/office/drawing/2014/main" id="{49EDF5D2-BF2C-152A-1474-000F9358333A}"/>
              </a:ext>
            </a:extLst>
          </p:cNvPr>
          <p:cNvSpPr/>
          <p:nvPr/>
        </p:nvSpPr>
        <p:spPr>
          <a:xfrm>
            <a:off x="5489642" y="8624202"/>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dirty="0"/>
              <a:t>In this prototype the user feels satisfied</a:t>
            </a:r>
          </a:p>
          <a:p>
            <a:pPr algn="just"/>
            <a:r>
              <a:rPr lang="en-US" sz="1000" dirty="0"/>
              <a:t>because the display selects dimensions, sizes, building design features, it is easier to understand and simpler.</a:t>
            </a:r>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268427" y="1785319"/>
            <a:ext cx="3249052" cy="5738562"/>
          </a:xfrm>
          <a:prstGeom prst="rect">
            <a:avLst/>
          </a:prstGeom>
        </p:spPr>
      </p:pic>
      <p:pic>
        <p:nvPicPr>
          <p:cNvPr id="20" name="Picture 19">
            <a:extLst>
              <a:ext uri="{FF2B5EF4-FFF2-40B4-BE49-F238E27FC236}">
                <a16:creationId xmlns:a16="http://schemas.microsoft.com/office/drawing/2014/main" id="{72418880-A012-61FA-9BD3-41DCE0844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636598" y="1785319"/>
            <a:ext cx="3231168" cy="5738562"/>
          </a:xfrm>
          <a:prstGeom prst="rect">
            <a:avLst/>
          </a:prstGeom>
        </p:spPr>
      </p:pic>
    </p:spTree>
    <p:extLst>
      <p:ext uri="{BB962C8B-B14F-4D97-AF65-F5344CB8AC3E}">
        <p14:creationId xmlns:p14="http://schemas.microsoft.com/office/powerpoint/2010/main" val="3085867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1127199"/>
            <a:ext cx="4569364"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Verification</a:t>
            </a:r>
          </a:p>
        </p:txBody>
      </p:sp>
      <p:grpSp>
        <p:nvGrpSpPr>
          <p:cNvPr id="47" name="object 47"/>
          <p:cNvGrpSpPr/>
          <p:nvPr/>
        </p:nvGrpSpPr>
        <p:grpSpPr>
          <a:xfrm>
            <a:off x="8066406" y="915670"/>
            <a:ext cx="1014094" cy="532130"/>
            <a:chOff x="8267799" y="1751191"/>
            <a:chExt cx="1014094" cy="532130"/>
          </a:xfrm>
        </p:grpSpPr>
        <p:sp>
          <p:nvSpPr>
            <p:cNvPr id="48" name="object 48"/>
            <p:cNvSpPr/>
            <p:nvPr/>
          </p:nvSpPr>
          <p:spPr>
            <a:xfrm>
              <a:off x="8449629" y="1933022"/>
              <a:ext cx="831850" cy="350520"/>
            </a:xfrm>
            <a:custGeom>
              <a:avLst/>
              <a:gdLst/>
              <a:ahLst/>
              <a:cxnLst/>
              <a:rect l="l" t="t" r="r" b="b"/>
              <a:pathLst>
                <a:path w="831850" h="350519">
                  <a:moveTo>
                    <a:pt x="812598" y="350112"/>
                  </a:moveTo>
                  <a:lnTo>
                    <a:pt x="19049" y="350112"/>
                  </a:lnTo>
                  <a:lnTo>
                    <a:pt x="11634" y="348615"/>
                  </a:lnTo>
                  <a:lnTo>
                    <a:pt x="5578" y="344532"/>
                  </a:lnTo>
                  <a:lnTo>
                    <a:pt x="1496" y="338477"/>
                  </a:lnTo>
                  <a:lnTo>
                    <a:pt x="0" y="331065"/>
                  </a:lnTo>
                  <a:lnTo>
                    <a:pt x="0" y="19046"/>
                  </a:lnTo>
                  <a:lnTo>
                    <a:pt x="1496" y="11634"/>
                  </a:lnTo>
                  <a:lnTo>
                    <a:pt x="5578" y="5579"/>
                  </a:lnTo>
                  <a:lnTo>
                    <a:pt x="11634" y="1497"/>
                  </a:lnTo>
                  <a:lnTo>
                    <a:pt x="19049" y="0"/>
                  </a:lnTo>
                  <a:lnTo>
                    <a:pt x="812598" y="0"/>
                  </a:lnTo>
                  <a:lnTo>
                    <a:pt x="820013" y="1497"/>
                  </a:lnTo>
                  <a:lnTo>
                    <a:pt x="826068" y="5579"/>
                  </a:lnTo>
                  <a:lnTo>
                    <a:pt x="830151" y="11634"/>
                  </a:lnTo>
                  <a:lnTo>
                    <a:pt x="831647" y="19046"/>
                  </a:lnTo>
                  <a:lnTo>
                    <a:pt x="831647" y="331065"/>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4</a:t>
              </a:r>
              <a:endParaRPr dirty="0"/>
            </a:p>
          </p:txBody>
        </p:sp>
        <p:sp>
          <p:nvSpPr>
            <p:cNvPr id="49" name="object 49"/>
            <p:cNvSpPr/>
            <p:nvPr/>
          </p:nvSpPr>
          <p:spPr>
            <a:xfrm>
              <a:off x="8267799" y="175119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8430676" y="1841679"/>
              <a:ext cx="108584" cy="165592"/>
            </a:xfrm>
            <a:prstGeom prst="rect">
              <a:avLst/>
            </a:prstGeom>
          </p:spPr>
        </p:pic>
      </p:grpSp>
      <p:sp>
        <p:nvSpPr>
          <p:cNvPr id="53" name="object 4">
            <a:extLst>
              <a:ext uri="{FF2B5EF4-FFF2-40B4-BE49-F238E27FC236}">
                <a16:creationId xmlns:a16="http://schemas.microsoft.com/office/drawing/2014/main" id="{0A81089A-2067-6157-8FFB-91BDF26D3091}"/>
              </a:ext>
            </a:extLst>
          </p:cNvPr>
          <p:cNvSpPr txBox="1"/>
          <p:nvPr/>
        </p:nvSpPr>
        <p:spPr>
          <a:xfrm>
            <a:off x="1143041" y="2659800"/>
            <a:ext cx="2261871" cy="197618"/>
          </a:xfrm>
          <a:prstGeom prst="rect">
            <a:avLst/>
          </a:prstGeom>
        </p:spPr>
        <p:txBody>
          <a:bodyPr vert="horz" wrap="square" lIns="0" tIns="12700" rIns="0" bIns="0" rtlCol="0">
            <a:spAutoFit/>
          </a:bodyPr>
          <a:lstStyle/>
          <a:p>
            <a:pPr marL="12701">
              <a:spcBef>
                <a:spcPts val="100"/>
              </a:spcBef>
              <a:tabLst>
                <a:tab pos="1378051" algn="l"/>
              </a:tabLst>
            </a:pPr>
            <a:r>
              <a:rPr sz="1201" dirty="0">
                <a:latin typeface="Verdana"/>
                <a:cs typeface="Verdana"/>
              </a:rPr>
              <a:t>HYPOTHESES	</a:t>
            </a:r>
          </a:p>
        </p:txBody>
      </p:sp>
      <p:sp>
        <p:nvSpPr>
          <p:cNvPr id="54" name="object 5">
            <a:extLst>
              <a:ext uri="{FF2B5EF4-FFF2-40B4-BE49-F238E27FC236}">
                <a16:creationId xmlns:a16="http://schemas.microsoft.com/office/drawing/2014/main" id="{C9009DD7-2CED-7423-A821-708B9920C982}"/>
              </a:ext>
            </a:extLst>
          </p:cNvPr>
          <p:cNvSpPr txBox="1"/>
          <p:nvPr/>
        </p:nvSpPr>
        <p:spPr>
          <a:xfrm>
            <a:off x="5626924" y="2659794"/>
            <a:ext cx="115443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EXPLANATION</a:t>
            </a:r>
          </a:p>
        </p:txBody>
      </p:sp>
      <p:sp>
        <p:nvSpPr>
          <p:cNvPr id="55" name="TextBox 54">
            <a:extLst>
              <a:ext uri="{FF2B5EF4-FFF2-40B4-BE49-F238E27FC236}">
                <a16:creationId xmlns:a16="http://schemas.microsoft.com/office/drawing/2014/main" id="{40B77F6A-EC7A-3C33-A2AD-9FAEABD370FC}"/>
              </a:ext>
            </a:extLst>
          </p:cNvPr>
          <p:cNvSpPr txBox="1"/>
          <p:nvPr/>
        </p:nvSpPr>
        <p:spPr>
          <a:xfrm>
            <a:off x="1143000" y="2920594"/>
            <a:ext cx="1064208"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H1 </a:t>
            </a:r>
          </a:p>
          <a:p>
            <a:pPr marL="342900" indent="-342900">
              <a:buFont typeface="+mj-lt"/>
              <a:buAutoNum type="arabicPeriod"/>
            </a:pPr>
            <a:r>
              <a:rPr lang="en-US" dirty="0"/>
              <a:t>H2 </a:t>
            </a:r>
          </a:p>
          <a:p>
            <a:pPr marL="342900" indent="-342900">
              <a:buFont typeface="+mj-lt"/>
              <a:buAutoNum type="arabicPeriod"/>
            </a:pPr>
            <a:r>
              <a:rPr lang="en-US" dirty="0"/>
              <a:t>H3 </a:t>
            </a:r>
          </a:p>
          <a:p>
            <a:pPr marL="342900" indent="-342900">
              <a:buFont typeface="+mj-lt"/>
              <a:buAutoNum type="arabicPeriod"/>
            </a:pPr>
            <a:r>
              <a:rPr lang="en-US" dirty="0"/>
              <a:t> H4</a:t>
            </a:r>
          </a:p>
          <a:p>
            <a:pPr marL="342900" indent="-342900">
              <a:buFont typeface="+mj-lt"/>
              <a:buAutoNum type="arabicPeriod"/>
            </a:pPr>
            <a:r>
              <a:rPr lang="en-US" dirty="0"/>
              <a:t> H5</a:t>
            </a:r>
          </a:p>
        </p:txBody>
      </p:sp>
      <p:sp>
        <p:nvSpPr>
          <p:cNvPr id="56" name="TextBox 55">
            <a:extLst>
              <a:ext uri="{FF2B5EF4-FFF2-40B4-BE49-F238E27FC236}">
                <a16:creationId xmlns:a16="http://schemas.microsoft.com/office/drawing/2014/main" id="{48BF54C2-4DA3-9F30-D61E-CD6D8A3D018B}"/>
              </a:ext>
            </a:extLst>
          </p:cNvPr>
          <p:cNvSpPr txBox="1"/>
          <p:nvPr/>
        </p:nvSpPr>
        <p:spPr>
          <a:xfrm>
            <a:off x="2340703" y="2911553"/>
            <a:ext cx="3103152" cy="1754326"/>
          </a:xfrm>
          <a:prstGeom prst="rect">
            <a:avLst/>
          </a:prstGeom>
          <a:noFill/>
          <a:ln>
            <a:solidFill>
              <a:schemeClr val="tx1"/>
            </a:solidFill>
          </a:ln>
        </p:spPr>
        <p:txBody>
          <a:bodyPr wrap="square" rtlCol="0">
            <a:spAutoFit/>
          </a:bodyPr>
          <a:lstStyle/>
          <a:p>
            <a:r>
              <a:rPr lang="en-US" dirty="0"/>
              <a:t>In this prototype the user feels satisfied because the display selects dimensions, sizes, building design features, it is easier to understand and simpler.</a:t>
            </a:r>
          </a:p>
        </p:txBody>
      </p:sp>
      <p:sp>
        <p:nvSpPr>
          <p:cNvPr id="57" name="TextBox 56">
            <a:extLst>
              <a:ext uri="{FF2B5EF4-FFF2-40B4-BE49-F238E27FC236}">
                <a16:creationId xmlns:a16="http://schemas.microsoft.com/office/drawing/2014/main" id="{9C6A2A34-0C2D-9C69-1BEF-91097C99A161}"/>
              </a:ext>
            </a:extLst>
          </p:cNvPr>
          <p:cNvSpPr txBox="1"/>
          <p:nvPr/>
        </p:nvSpPr>
        <p:spPr>
          <a:xfrm>
            <a:off x="5626924" y="2911553"/>
            <a:ext cx="3440876" cy="3693319"/>
          </a:xfrm>
          <a:prstGeom prst="rect">
            <a:avLst/>
          </a:prstGeom>
          <a:noFill/>
          <a:ln>
            <a:solidFill>
              <a:schemeClr val="tx1"/>
            </a:solidFill>
          </a:ln>
        </p:spPr>
        <p:txBody>
          <a:bodyPr wrap="square" rtlCol="0">
            <a:spAutoFit/>
          </a:bodyPr>
          <a:lstStyle/>
          <a:p>
            <a:r>
              <a:rPr lang="en-US" dirty="0"/>
              <a:t>From the results of the system above, if a comparison test is carried out with similar applications, the user story is quite satisfied with the creation of an application with appropriate first page features, search for builders, unit repairs, building design, material shops, construction tutorials and partner communication chat. with what is expected by the user story and can function according to its use</a:t>
            </a:r>
          </a:p>
        </p:txBody>
      </p:sp>
      <p:sp>
        <p:nvSpPr>
          <p:cNvPr id="4" name="TextBox 3">
            <a:extLst>
              <a:ext uri="{FF2B5EF4-FFF2-40B4-BE49-F238E27FC236}">
                <a16:creationId xmlns:a16="http://schemas.microsoft.com/office/drawing/2014/main" id="{D4DF0A90-438E-67B4-3457-3C90CAD82915}"/>
              </a:ext>
            </a:extLst>
          </p:cNvPr>
          <p:cNvSpPr txBox="1"/>
          <p:nvPr/>
        </p:nvSpPr>
        <p:spPr>
          <a:xfrm>
            <a:off x="2243496" y="2620039"/>
            <a:ext cx="1642704" cy="277127"/>
          </a:xfrm>
          <a:prstGeom prst="rect">
            <a:avLst/>
          </a:prstGeom>
          <a:noFill/>
        </p:spPr>
        <p:txBody>
          <a:bodyPr wrap="square">
            <a:spAutoFit/>
          </a:bodyPr>
          <a:lstStyle/>
          <a:p>
            <a:r>
              <a:rPr lang="en-ID" sz="1201" dirty="0">
                <a:latin typeface="Verdana"/>
                <a:cs typeface="Verdana"/>
              </a:rPr>
              <a:t>PERSONAS</a:t>
            </a:r>
            <a:endParaRPr lang="en-US" sz="1201" dirty="0">
              <a:latin typeface="Verdana"/>
              <a:cs typeface="Verdana"/>
            </a:endParaRPr>
          </a:p>
        </p:txBody>
      </p:sp>
      <p:sp>
        <p:nvSpPr>
          <p:cNvPr id="5" name="Slide Number Placeholder 62">
            <a:extLst>
              <a:ext uri="{FF2B5EF4-FFF2-40B4-BE49-F238E27FC236}">
                <a16:creationId xmlns:a16="http://schemas.microsoft.com/office/drawing/2014/main" id="{B74FBB3A-F5D7-E09B-AC3E-EB16CB145B85}"/>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70482" y="1132292"/>
            <a:ext cx="4699627"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Objective Explanation</a:t>
            </a:r>
          </a:p>
        </p:txBody>
      </p:sp>
      <p:grpSp>
        <p:nvGrpSpPr>
          <p:cNvPr id="22" name="object 22"/>
          <p:cNvGrpSpPr/>
          <p:nvPr/>
        </p:nvGrpSpPr>
        <p:grpSpPr>
          <a:xfrm>
            <a:off x="8066406" y="915670"/>
            <a:ext cx="1014094" cy="532130"/>
            <a:chOff x="5981679" y="777240"/>
            <a:chExt cx="1014094" cy="532130"/>
          </a:xfrm>
        </p:grpSpPr>
        <p:sp>
          <p:nvSpPr>
            <p:cNvPr id="23" name="object 23"/>
            <p:cNvSpPr/>
            <p:nvPr/>
          </p:nvSpPr>
          <p:spPr>
            <a:xfrm>
              <a:off x="6163510" y="95907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1600" dirty="0"/>
                <a:t>4</a:t>
              </a:r>
              <a:endParaRPr sz="1600" dirty="0"/>
            </a:p>
          </p:txBody>
        </p:sp>
        <p:sp>
          <p:nvSpPr>
            <p:cNvPr id="24" name="object 24"/>
            <p:cNvSpPr/>
            <p:nvPr/>
          </p:nvSpPr>
          <p:spPr>
            <a:xfrm>
              <a:off x="5981679" y="77724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867728"/>
              <a:ext cx="108584" cy="165592"/>
            </a:xfrm>
            <a:prstGeom prst="rect">
              <a:avLst/>
            </a:prstGeom>
          </p:spPr>
        </p:pic>
      </p:grpSp>
      <p:sp>
        <p:nvSpPr>
          <p:cNvPr id="26" name="TextBox 25">
            <a:extLst>
              <a:ext uri="{FF2B5EF4-FFF2-40B4-BE49-F238E27FC236}">
                <a16:creationId xmlns:a16="http://schemas.microsoft.com/office/drawing/2014/main" id="{81CC6C54-CD79-EA9B-1E2D-653FDAE25D84}"/>
              </a:ext>
            </a:extLst>
          </p:cNvPr>
          <p:cNvSpPr txBox="1"/>
          <p:nvPr/>
        </p:nvSpPr>
        <p:spPr>
          <a:xfrm>
            <a:off x="1143000" y="2667000"/>
            <a:ext cx="7924800" cy="5632311"/>
          </a:xfrm>
          <a:prstGeom prst="rect">
            <a:avLst/>
          </a:prstGeom>
          <a:noFill/>
          <a:ln>
            <a:solidFill>
              <a:schemeClr val="tx1"/>
            </a:solidFill>
          </a:ln>
        </p:spPr>
        <p:txBody>
          <a:bodyPr wrap="square" rtlCol="0">
            <a:spAutoFit/>
          </a:bodyPr>
          <a:lstStyle/>
          <a:p>
            <a:pPr algn="just"/>
            <a:r>
              <a:rPr lang="en-US" dirty="0"/>
              <a:t>My reason is that the first page is made with a simple menu displaying CS Contacts to make it easier for users to use this application and can ask questions if they have difficulties, sometimes there are users who need an introduction to building construction for the continuity of the building project they are going to make. For the handyman menu, I immediately display a contract or daily feature which allows you to adjust the type of order for handyman services based on the user's needs, whether the project being worked on is large or small. In the Unit menu, it shows many types of building unit repairs which make it easier for users to choose the type of work which is only different from the daily feature where daily people can freely choose building repair work but not in more detail because the craftsman they are looking for is automatically based on a craftsman whose skills are general, not a craftsman. who focus their expertise on one type of need. The building design menu section displays 4 options from which to select the dimensions and size of the user's design working drawings. For the user material menu, it is shown that there are many materials provided, some of which are in collaboration with well-known distributors such as IKEA and Informa. The tutorial menu displays some information regarding building construction stages starting from the basics for building project owners to know the correct stages when exchanging information with building construction services. and finally, this chat menu has 3 features in it, namely massage, contact and Meet Online with service workers.</a:t>
            </a:r>
          </a:p>
        </p:txBody>
      </p:sp>
      <p:sp>
        <p:nvSpPr>
          <p:cNvPr id="3" name="Slide Number Placeholder 62">
            <a:extLst>
              <a:ext uri="{FF2B5EF4-FFF2-40B4-BE49-F238E27FC236}">
                <a16:creationId xmlns:a16="http://schemas.microsoft.com/office/drawing/2014/main" id="{4E503F3C-5A59-57E8-8571-953A2CEA0D28}"/>
              </a:ext>
            </a:extLst>
          </p:cNvPr>
          <p:cNvSpPr>
            <a:spLocks noGrp="1"/>
          </p:cNvSpPr>
          <p:nvPr>
            <p:ph type="sldNum" sz="quarter" idx="7"/>
          </p:nvPr>
        </p:nvSpPr>
        <p:spPr>
          <a:xfrm>
            <a:off x="4080193" y="926904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1" y="1123352"/>
            <a:ext cx="4225608"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Objective Behavioral Variables</a:t>
            </a:r>
          </a:p>
        </p:txBody>
      </p:sp>
      <p:sp>
        <p:nvSpPr>
          <p:cNvPr id="3" name="object 3"/>
          <p:cNvSpPr txBox="1"/>
          <p:nvPr/>
        </p:nvSpPr>
        <p:spPr>
          <a:xfrm>
            <a:off x="5431363" y="2383414"/>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p>
        </p:txBody>
      </p:sp>
      <p:sp>
        <p:nvSpPr>
          <p:cNvPr id="5" name="object 5"/>
          <p:cNvSpPr txBox="1"/>
          <p:nvPr/>
        </p:nvSpPr>
        <p:spPr>
          <a:xfrm>
            <a:off x="1143000" y="2383414"/>
            <a:ext cx="281558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OBSERVED BEHAVIORAL VARIABLE</a:t>
            </a:r>
          </a:p>
        </p:txBody>
      </p:sp>
      <p:grpSp>
        <p:nvGrpSpPr>
          <p:cNvPr id="33" name="object 33"/>
          <p:cNvGrpSpPr/>
          <p:nvPr/>
        </p:nvGrpSpPr>
        <p:grpSpPr>
          <a:xfrm>
            <a:off x="8045208" y="918602"/>
            <a:ext cx="1014094" cy="532130"/>
            <a:chOff x="8267797" y="1838414"/>
            <a:chExt cx="1014094" cy="532130"/>
          </a:xfrm>
        </p:grpSpPr>
        <p:sp>
          <p:nvSpPr>
            <p:cNvPr id="34" name="object 34"/>
            <p:cNvSpPr/>
            <p:nvPr/>
          </p:nvSpPr>
          <p:spPr>
            <a:xfrm>
              <a:off x="8449628" y="2020245"/>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dirty="0"/>
                <a:t>4</a:t>
              </a:r>
              <a:endParaRPr dirty="0"/>
            </a:p>
          </p:txBody>
        </p:sp>
        <p:sp>
          <p:nvSpPr>
            <p:cNvPr id="35" name="object 35"/>
            <p:cNvSpPr/>
            <p:nvPr/>
          </p:nvSpPr>
          <p:spPr>
            <a:xfrm>
              <a:off x="8267797" y="183841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6" name="object 36"/>
            <p:cNvPicPr/>
            <p:nvPr/>
          </p:nvPicPr>
          <p:blipFill>
            <a:blip r:embed="rId2" cstate="print"/>
            <a:stretch>
              <a:fillRect/>
            </a:stretch>
          </p:blipFill>
          <p:spPr>
            <a:xfrm>
              <a:off x="8430675" y="1928902"/>
              <a:ext cx="108584" cy="165592"/>
            </a:xfrm>
            <a:prstGeom prst="rect">
              <a:avLst/>
            </a:prstGeom>
          </p:spPr>
        </p:pic>
      </p:grpSp>
      <p:sp>
        <p:nvSpPr>
          <p:cNvPr id="38" name="TextBox 37">
            <a:extLst>
              <a:ext uri="{FF2B5EF4-FFF2-40B4-BE49-F238E27FC236}">
                <a16:creationId xmlns:a16="http://schemas.microsoft.com/office/drawing/2014/main" id="{95C1E04E-EFE4-9EF5-5BF6-A7788CE3735A}"/>
              </a:ext>
            </a:extLst>
          </p:cNvPr>
          <p:cNvSpPr txBox="1"/>
          <p:nvPr/>
        </p:nvSpPr>
        <p:spPr>
          <a:xfrm>
            <a:off x="1143001" y="2667000"/>
            <a:ext cx="3581400" cy="3416320"/>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Ease of project creation in finding recommended craftsmen</a:t>
            </a:r>
          </a:p>
          <a:p>
            <a:pPr marL="342900" indent="-342900">
              <a:buFont typeface="+mj-lt"/>
              <a:buAutoNum type="arabicPeriod"/>
            </a:pPr>
            <a:r>
              <a:rPr lang="en-US" dirty="0"/>
              <a:t> Ease of project creation in communicating or visualizing the image the applicant wants to the construction services </a:t>
            </a:r>
          </a:p>
          <a:p>
            <a:pPr marL="342900" indent="-342900">
              <a:buFont typeface="+mj-lt"/>
              <a:buAutoNum type="arabicPeriod"/>
            </a:pPr>
            <a:r>
              <a:rPr lang="en-US" dirty="0"/>
              <a:t>user satisfaction in utilizing building unit repair features and purchasing materials </a:t>
            </a:r>
          </a:p>
          <a:p>
            <a:pPr marL="342900" indent="-342900">
              <a:buFont typeface="+mj-lt"/>
              <a:buAutoNum type="arabicPeriod"/>
            </a:pPr>
            <a:r>
              <a:rPr lang="en-US" dirty="0"/>
              <a:t> Ease of user understanding of the stages of building construction</a:t>
            </a:r>
          </a:p>
        </p:txBody>
      </p:sp>
      <p:sp>
        <p:nvSpPr>
          <p:cNvPr id="39" name="TextBox 38">
            <a:extLst>
              <a:ext uri="{FF2B5EF4-FFF2-40B4-BE49-F238E27FC236}">
                <a16:creationId xmlns:a16="http://schemas.microsoft.com/office/drawing/2014/main" id="{D3FC4753-8564-C701-0A58-3AE44CF03802}"/>
              </a:ext>
            </a:extLst>
          </p:cNvPr>
          <p:cNvSpPr txBox="1"/>
          <p:nvPr/>
        </p:nvSpPr>
        <p:spPr>
          <a:xfrm>
            <a:off x="5477902" y="2688077"/>
            <a:ext cx="3581400" cy="2308324"/>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90% already represented by user story </a:t>
            </a:r>
            <a:r>
              <a:rPr lang="en-US" dirty="0" err="1"/>
              <a:t>meylinda</a:t>
            </a:r>
            <a:r>
              <a:rPr lang="en-US" dirty="0"/>
              <a:t> </a:t>
            </a:r>
          </a:p>
          <a:p>
            <a:pPr marL="342900" indent="-342900">
              <a:buFont typeface="+mj-lt"/>
              <a:buAutoNum type="arabicPeriod"/>
            </a:pPr>
            <a:r>
              <a:rPr lang="en-US" dirty="0"/>
              <a:t>90% has been represented by user story </a:t>
            </a:r>
            <a:r>
              <a:rPr lang="en-US" dirty="0" err="1"/>
              <a:t>Anang</a:t>
            </a:r>
            <a:endParaRPr lang="en-US" dirty="0"/>
          </a:p>
          <a:p>
            <a:pPr marL="342900" indent="-342900">
              <a:buFont typeface="+mj-lt"/>
              <a:buAutoNum type="arabicPeriod"/>
            </a:pPr>
            <a:r>
              <a:rPr lang="en-US" dirty="0"/>
              <a:t>90% already represented by user Yoga </a:t>
            </a:r>
          </a:p>
          <a:p>
            <a:pPr marL="342900" indent="-342900">
              <a:buFont typeface="+mj-lt"/>
              <a:buAutoNum type="arabicPeriod"/>
            </a:pPr>
            <a:r>
              <a:rPr lang="en-US" dirty="0"/>
              <a:t> 90% already represented by user hafiz</a:t>
            </a:r>
          </a:p>
        </p:txBody>
      </p:sp>
      <p:sp>
        <p:nvSpPr>
          <p:cNvPr id="4" name="Slide Number Placeholder 62">
            <a:extLst>
              <a:ext uri="{FF2B5EF4-FFF2-40B4-BE49-F238E27FC236}">
                <a16:creationId xmlns:a16="http://schemas.microsoft.com/office/drawing/2014/main" id="{5AD1C929-C555-E00D-8021-562D1C11C381}"/>
              </a:ext>
            </a:extLst>
          </p:cNvPr>
          <p:cNvSpPr>
            <a:spLocks noGrp="1"/>
          </p:cNvSpPr>
          <p:nvPr>
            <p:ph type="sldNum" sz="quarter" idx="7"/>
          </p:nvPr>
        </p:nvSpPr>
        <p:spPr>
          <a:xfrm>
            <a:off x="4080194"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User</a:t>
                      </a:r>
                    </a:p>
                    <a:p>
                      <a:pPr>
                        <a:lnSpc>
                          <a:spcPct val="100000"/>
                        </a:lnSpc>
                      </a:pPr>
                      <a:r>
                        <a:rPr lang="en-ID" sz="1500" dirty="0">
                          <a:latin typeface="Times New Roman"/>
                          <a:cs typeface="Times New Roman"/>
                        </a:rPr>
                        <a:t>open</a:t>
                      </a:r>
                    </a:p>
                    <a:p>
                      <a:pPr>
                        <a:lnSpc>
                          <a:spcPct val="100000"/>
                        </a:lnSpc>
                      </a:pPr>
                      <a:r>
                        <a:rPr lang="en-ID" sz="1500" dirty="0">
                          <a:latin typeface="Times New Roman"/>
                          <a:cs typeface="Times New Roman"/>
                        </a:rPr>
                        <a:t>artisan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You can press the wholesale and daily feature buttons. When you click on the contract feature, it will display 3 types of building construction based on user needs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You can press the wholesale and daily feature buttons. When you click on the contract feature, it will display 3 types of building construction based on user needs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3886452"/>
            <a:ext cx="2292443" cy="4963905"/>
          </a:xfrm>
          <a:prstGeom prst="rect">
            <a:avLst/>
          </a:prstGeom>
        </p:spPr>
      </p:pic>
    </p:spTree>
    <p:extLst>
      <p:ext uri="{BB962C8B-B14F-4D97-AF65-F5344CB8AC3E}">
        <p14:creationId xmlns:p14="http://schemas.microsoft.com/office/powerpoint/2010/main" val="1908427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810015742"/>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User</a:t>
                      </a:r>
                    </a:p>
                    <a:p>
                      <a:pPr>
                        <a:lnSpc>
                          <a:spcPct val="100000"/>
                        </a:lnSpc>
                      </a:pPr>
                      <a:r>
                        <a:rPr lang="en-ID" sz="1500" dirty="0">
                          <a:latin typeface="Times New Roman"/>
                          <a:cs typeface="Times New Roman"/>
                        </a:rPr>
                        <a:t>open</a:t>
                      </a:r>
                    </a:p>
                    <a:p>
                      <a:pPr>
                        <a:lnSpc>
                          <a:spcPct val="100000"/>
                        </a:lnSpc>
                      </a:pPr>
                      <a:r>
                        <a:rPr lang="en-ID" sz="1500" dirty="0">
                          <a:latin typeface="Times New Roman"/>
                          <a:cs typeface="Times New Roman"/>
                        </a:rPr>
                        <a:t>unit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Push the button</a:t>
                      </a:r>
                    </a:p>
                    <a:p>
                      <a:pPr>
                        <a:lnSpc>
                          <a:spcPct val="100000"/>
                        </a:lnSpc>
                      </a:pPr>
                      <a:r>
                        <a:rPr lang="en-US" sz="1500" dirty="0">
                          <a:latin typeface="Times New Roman"/>
                          <a:cs typeface="Times New Roman"/>
                        </a:rPr>
                        <a:t>building repair and renovation search unit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The application displays the building unit repair and renovation features in the unit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55</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3886453"/>
            <a:ext cx="2292443" cy="4963902"/>
          </a:xfrm>
          <a:prstGeom prst="rect">
            <a:avLst/>
          </a:prstGeom>
        </p:spPr>
      </p:pic>
    </p:spTree>
    <p:extLst>
      <p:ext uri="{BB962C8B-B14F-4D97-AF65-F5344CB8AC3E}">
        <p14:creationId xmlns:p14="http://schemas.microsoft.com/office/powerpoint/2010/main" val="3395225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050203652"/>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User</a:t>
                      </a:r>
                    </a:p>
                    <a:p>
                      <a:pPr>
                        <a:lnSpc>
                          <a:spcPct val="100000"/>
                        </a:lnSpc>
                      </a:pPr>
                      <a:r>
                        <a:rPr lang="en-ID" sz="1500" dirty="0">
                          <a:latin typeface="Times New Roman"/>
                          <a:cs typeface="Times New Roman"/>
                        </a:rPr>
                        <a:t>open</a:t>
                      </a:r>
                    </a:p>
                    <a:p>
                      <a:pPr>
                        <a:lnSpc>
                          <a:spcPct val="100000"/>
                        </a:lnSpc>
                      </a:pPr>
                      <a:r>
                        <a:rPr lang="en-ID" sz="1500" dirty="0">
                          <a:latin typeface="Times New Roman"/>
                          <a:cs typeface="Times New Roman"/>
                        </a:rPr>
                        <a:t>menu Design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User presses the menu button</a:t>
                      </a:r>
                    </a:p>
                    <a:p>
                      <a:pPr>
                        <a:lnSpc>
                          <a:spcPct val="100000"/>
                        </a:lnSpc>
                      </a:pPr>
                      <a:r>
                        <a:rPr lang="en-US" sz="1500" dirty="0">
                          <a:latin typeface="Times New Roman"/>
                          <a:cs typeface="Times New Roman"/>
                        </a:rPr>
                        <a:t>Design to design the building that will be worked on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The application displays a choice of dimension sizes that are used to determine the dimensions of the user's working drawings for the home design feature</a:t>
                      </a:r>
                    </a:p>
                    <a:p>
                      <a:pPr>
                        <a:lnSpc>
                          <a:spcPct val="100000"/>
                        </a:lnSpc>
                      </a:pPr>
                      <a:r>
                        <a:rPr lang="en-US" sz="1500" dirty="0">
                          <a:latin typeface="Times New Roman"/>
                          <a:cs typeface="Times New Roman"/>
                        </a:rPr>
                        <a:t>Inches</a:t>
                      </a:r>
                    </a:p>
                    <a:p>
                      <a:pPr>
                        <a:lnSpc>
                          <a:spcPct val="100000"/>
                        </a:lnSpc>
                      </a:pPr>
                      <a:r>
                        <a:rPr lang="en-US" sz="1500" dirty="0">
                          <a:latin typeface="Times New Roman"/>
                          <a:cs typeface="Times New Roman"/>
                        </a:rPr>
                        <a:t>Type: String</a:t>
                      </a:r>
                    </a:p>
                    <a:p>
                      <a:pPr>
                        <a:lnSpc>
                          <a:spcPct val="100000"/>
                        </a:lnSpc>
                      </a:pPr>
                      <a:r>
                        <a:rPr lang="en-US" sz="1500" dirty="0">
                          <a:latin typeface="Times New Roman"/>
                          <a:cs typeface="Times New Roman"/>
                        </a:rPr>
                        <a:t>6 Characters</a:t>
                      </a:r>
                    </a:p>
                    <a:p>
                      <a:pPr>
                        <a:lnSpc>
                          <a:spcPct val="100000"/>
                        </a:lnSpc>
                      </a:pPr>
                      <a:r>
                        <a:rPr lang="en-US" sz="1500" dirty="0">
                          <a:latin typeface="Times New Roman"/>
                          <a:cs typeface="Times New Roman"/>
                        </a:rPr>
                        <a:t>Millimeters</a:t>
                      </a:r>
                    </a:p>
                    <a:p>
                      <a:pPr>
                        <a:lnSpc>
                          <a:spcPct val="100000"/>
                        </a:lnSpc>
                      </a:pPr>
                      <a:r>
                        <a:rPr lang="en-US" sz="1500" dirty="0">
                          <a:latin typeface="Times New Roman"/>
                          <a:cs typeface="Times New Roman"/>
                        </a:rPr>
                        <a:t>Type: </a:t>
                      </a:r>
                      <a:r>
                        <a:rPr lang="en-US" sz="1500" dirty="0" err="1">
                          <a:latin typeface="Times New Roman"/>
                          <a:cs typeface="Times New Roman"/>
                        </a:rPr>
                        <a:t>nteger</a:t>
                      </a:r>
                      <a:endParaRPr lang="en-US" sz="1500" dirty="0">
                        <a:latin typeface="Times New Roman"/>
                        <a:cs typeface="Times New Roman"/>
                      </a:endParaRPr>
                    </a:p>
                    <a:p>
                      <a:pPr>
                        <a:lnSpc>
                          <a:spcPct val="100000"/>
                        </a:lnSpc>
                      </a:pPr>
                      <a:r>
                        <a:rPr lang="en-US" sz="1500" dirty="0">
                          <a:latin typeface="Times New Roman"/>
                          <a:cs typeface="Times New Roman"/>
                        </a:rPr>
                        <a:t>10 Characters</a:t>
                      </a:r>
                    </a:p>
                    <a:p>
                      <a:pPr>
                        <a:lnSpc>
                          <a:spcPct val="100000"/>
                        </a:lnSpc>
                      </a:pPr>
                      <a:r>
                        <a:rPr lang="en-US" sz="1500" dirty="0">
                          <a:latin typeface="Times New Roman"/>
                          <a:cs typeface="Times New Roman"/>
                        </a:rPr>
                        <a:t>Centimeters</a:t>
                      </a:r>
                    </a:p>
                    <a:p>
                      <a:pPr>
                        <a:lnSpc>
                          <a:spcPct val="100000"/>
                        </a:lnSpc>
                      </a:pPr>
                      <a:r>
                        <a:rPr lang="en-US" sz="1500" dirty="0">
                          <a:latin typeface="Times New Roman"/>
                          <a:cs typeface="Times New Roman"/>
                        </a:rPr>
                        <a:t>Type: </a:t>
                      </a:r>
                      <a:r>
                        <a:rPr lang="en-US" sz="1500" dirty="0" err="1">
                          <a:latin typeface="Times New Roman"/>
                          <a:cs typeface="Times New Roman"/>
                        </a:rPr>
                        <a:t>nteger</a:t>
                      </a:r>
                      <a:endParaRPr lang="en-US" sz="1500" dirty="0">
                        <a:latin typeface="Times New Roman"/>
                        <a:cs typeface="Times New Roman"/>
                      </a:endParaRPr>
                    </a:p>
                    <a:p>
                      <a:pPr>
                        <a:lnSpc>
                          <a:spcPct val="100000"/>
                        </a:lnSpc>
                      </a:pPr>
                      <a:r>
                        <a:rPr lang="en-US" sz="1500" dirty="0">
                          <a:latin typeface="Times New Roman"/>
                          <a:cs typeface="Times New Roman"/>
                        </a:rPr>
                        <a:t>            10 Characters</a:t>
                      </a:r>
                    </a:p>
                    <a:p>
                      <a:pPr>
                        <a:lnSpc>
                          <a:spcPct val="100000"/>
                        </a:lnSpc>
                      </a:pPr>
                      <a:r>
                        <a:rPr lang="en-US" sz="1500" dirty="0">
                          <a:latin typeface="Times New Roman"/>
                          <a:cs typeface="Times New Roman"/>
                        </a:rPr>
                        <a:t>Meters</a:t>
                      </a:r>
                    </a:p>
                    <a:p>
                      <a:pPr>
                        <a:lnSpc>
                          <a:spcPct val="100000"/>
                        </a:lnSpc>
                      </a:pPr>
                      <a:r>
                        <a:rPr lang="en-US" sz="1500" dirty="0">
                          <a:latin typeface="Times New Roman"/>
                          <a:cs typeface="Times New Roman"/>
                        </a:rPr>
                        <a:t>Type: </a:t>
                      </a:r>
                      <a:r>
                        <a:rPr lang="en-US" sz="1500" dirty="0" err="1">
                          <a:latin typeface="Times New Roman"/>
                          <a:cs typeface="Times New Roman"/>
                        </a:rPr>
                        <a:t>nteger</a:t>
                      </a:r>
                      <a:endParaRPr lang="en-US" sz="1500" dirty="0">
                        <a:latin typeface="Times New Roman"/>
                        <a:cs typeface="Times New Roman"/>
                      </a:endParaRPr>
                    </a:p>
                    <a:p>
                      <a:pPr>
                        <a:lnSpc>
                          <a:spcPct val="100000"/>
                        </a:lnSpc>
                      </a:pPr>
                      <a:r>
                        <a:rPr lang="en-US" sz="1500" dirty="0">
                          <a:latin typeface="Times New Roman"/>
                          <a:cs typeface="Times New Roman"/>
                        </a:rPr>
                        <a:t>            6 Characters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56</a:t>
            </a:fld>
            <a:r>
              <a:rPr spc="-94" dirty="0"/>
              <a:t> </a:t>
            </a:r>
            <a:r>
              <a:rPr spc="-6" dirty="0"/>
              <a:t>fr</a:t>
            </a:r>
            <a:r>
              <a:rPr spc="70" dirty="0"/>
              <a:t>o</a:t>
            </a:r>
            <a:r>
              <a:rPr spc="106" dirty="0"/>
              <a:t>m</a:t>
            </a:r>
            <a:r>
              <a:rPr spc="-94" dirty="0"/>
              <a:t> </a:t>
            </a:r>
            <a:r>
              <a:rPr lang="en-US" spc="-94" dirty="0"/>
              <a:t>3</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3886453"/>
            <a:ext cx="2292442" cy="4963902"/>
          </a:xfrm>
          <a:prstGeom prst="rect">
            <a:avLst/>
          </a:prstGeom>
        </p:spPr>
      </p:pic>
    </p:spTree>
    <p:extLst>
      <p:ext uri="{BB962C8B-B14F-4D97-AF65-F5344CB8AC3E}">
        <p14:creationId xmlns:p14="http://schemas.microsoft.com/office/powerpoint/2010/main" val="107246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786270589"/>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User</a:t>
                      </a:r>
                    </a:p>
                    <a:p>
                      <a:pPr>
                        <a:lnSpc>
                          <a:spcPct val="100000"/>
                        </a:lnSpc>
                      </a:pPr>
                      <a:r>
                        <a:rPr lang="en-ID" sz="1500" dirty="0">
                          <a:latin typeface="Times New Roman"/>
                          <a:cs typeface="Times New Roman"/>
                        </a:rPr>
                        <a:t>open</a:t>
                      </a:r>
                    </a:p>
                    <a:p>
                      <a:pPr>
                        <a:lnSpc>
                          <a:spcPct val="100000"/>
                        </a:lnSpc>
                      </a:pPr>
                      <a:r>
                        <a:rPr lang="en-ID" sz="1500" dirty="0">
                          <a:latin typeface="Times New Roman"/>
                          <a:cs typeface="Times New Roman"/>
                        </a:rPr>
                        <a:t>materials menu</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User can press the button</a:t>
                      </a:r>
                    </a:p>
                    <a:p>
                      <a:pPr>
                        <a:lnSpc>
                          <a:spcPct val="100000"/>
                        </a:lnSpc>
                      </a:pPr>
                      <a:r>
                        <a:rPr lang="en-US" sz="1500" dirty="0">
                          <a:latin typeface="Times New Roman"/>
                          <a:cs typeface="Times New Roman"/>
                        </a:rPr>
                        <a:t>material menu to open the material store in the application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The application displays recommended material sales features through collaboration with well-known partners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4052" y="3889510"/>
            <a:ext cx="2292442" cy="4957787"/>
          </a:xfrm>
          <a:prstGeom prst="rect">
            <a:avLst/>
          </a:prstGeom>
        </p:spPr>
      </p:pic>
    </p:spTree>
    <p:extLst>
      <p:ext uri="{BB962C8B-B14F-4D97-AF65-F5344CB8AC3E}">
        <p14:creationId xmlns:p14="http://schemas.microsoft.com/office/powerpoint/2010/main" val="3947511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3039" y="1644856"/>
            <a:ext cx="7854761" cy="7194343"/>
          </a:xfrm>
          <a:prstGeom prst="rect">
            <a:avLst/>
          </a:prstGeom>
        </p:spPr>
      </p:pic>
      <p:sp>
        <p:nvSpPr>
          <p:cNvPr id="10" name="Slide Number Placeholder 9">
            <a:extLst>
              <a:ext uri="{FF2B5EF4-FFF2-40B4-BE49-F238E27FC236}">
                <a16:creationId xmlns:a16="http://schemas.microsoft.com/office/drawing/2014/main" id="{E3F1785E-2922-4A92-9C1D-7CCDECE91B02}"/>
              </a:ext>
            </a:extLst>
          </p:cNvPr>
          <p:cNvSpPr>
            <a:spLocks noGrp="1"/>
          </p:cNvSpPr>
          <p:nvPr>
            <p:ph type="sldNum" sz="quarter" idx="7"/>
          </p:nvPr>
        </p:nvSpPr>
        <p:spPr>
          <a:xfrm>
            <a:off x="472177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30300" y="1137997"/>
            <a:ext cx="2542481"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Follow up</a:t>
            </a:r>
          </a:p>
        </p:txBody>
      </p:sp>
      <p:grpSp>
        <p:nvGrpSpPr>
          <p:cNvPr id="21" name="object 21"/>
          <p:cNvGrpSpPr/>
          <p:nvPr/>
        </p:nvGrpSpPr>
        <p:grpSpPr>
          <a:xfrm>
            <a:off x="8054119" y="881460"/>
            <a:ext cx="1013681" cy="580985"/>
            <a:chOff x="5981679" y="937175"/>
            <a:chExt cx="1013681" cy="580985"/>
          </a:xfrm>
        </p:grpSpPr>
        <p:sp>
          <p:nvSpPr>
            <p:cNvPr id="22" name="object 22"/>
            <p:cNvSpPr/>
            <p:nvPr/>
          </p:nvSpPr>
          <p:spPr>
            <a:xfrm>
              <a:off x="6163510" y="116764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1600" dirty="0"/>
                <a:t>10</a:t>
              </a:r>
              <a:endParaRPr sz="1600" dirty="0"/>
            </a:p>
          </p:txBody>
        </p:sp>
        <p:sp>
          <p:nvSpPr>
            <p:cNvPr id="23" name="object 23"/>
            <p:cNvSpPr/>
            <p:nvPr/>
          </p:nvSpPr>
          <p:spPr>
            <a:xfrm>
              <a:off x="5981679" y="93717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44557" y="1027662"/>
              <a:ext cx="108584" cy="165592"/>
            </a:xfrm>
            <a:prstGeom prst="rect">
              <a:avLst/>
            </a:prstGeom>
          </p:spPr>
        </p:pic>
      </p:grpSp>
      <p:sp>
        <p:nvSpPr>
          <p:cNvPr id="26" name="TextBox 25">
            <a:extLst>
              <a:ext uri="{FF2B5EF4-FFF2-40B4-BE49-F238E27FC236}">
                <a16:creationId xmlns:a16="http://schemas.microsoft.com/office/drawing/2014/main" id="{A4850626-2C44-3341-5F40-23C1B4EDA998}"/>
              </a:ext>
            </a:extLst>
          </p:cNvPr>
          <p:cNvSpPr txBox="1"/>
          <p:nvPr/>
        </p:nvSpPr>
        <p:spPr>
          <a:xfrm>
            <a:off x="1167670" y="2667000"/>
            <a:ext cx="7900130" cy="2031325"/>
          </a:xfrm>
          <a:prstGeom prst="rect">
            <a:avLst/>
          </a:prstGeom>
          <a:noFill/>
          <a:ln>
            <a:solidFill>
              <a:schemeClr val="tx1"/>
            </a:solidFill>
          </a:ln>
        </p:spPr>
        <p:txBody>
          <a:bodyPr wrap="square" rtlCol="0">
            <a:spAutoFit/>
          </a:bodyPr>
          <a:lstStyle/>
          <a:p>
            <a:r>
              <a:rPr lang="en-US" dirty="0"/>
              <a:t>Ensure the user interface of the </a:t>
            </a:r>
            <a:r>
              <a:rPr lang="en-US" dirty="0" err="1"/>
              <a:t>Lebusier</a:t>
            </a:r>
            <a:r>
              <a:rPr lang="en-US" dirty="0"/>
              <a:t> application remains simple and intuitive. Through clearer design improvements and easy-to-understand guides, we aim to make users, especially those like </a:t>
            </a:r>
            <a:r>
              <a:rPr lang="en-US" dirty="0" err="1"/>
              <a:t>Meylinda</a:t>
            </a:r>
            <a:r>
              <a:rPr lang="en-US" dirty="0"/>
              <a:t>, feel more comfortable and confident in using every feature of the app. Improve communication features between users and builders. These steps include facilitating more efficient dialogue, providing options for Q&amp;A, and ensuring that users can easily communicate their preferences and questions to construction professionals.</a:t>
            </a:r>
          </a:p>
        </p:txBody>
      </p:sp>
      <p:sp>
        <p:nvSpPr>
          <p:cNvPr id="9" name="Slide Number Placeholder 8">
            <a:extLst>
              <a:ext uri="{FF2B5EF4-FFF2-40B4-BE49-F238E27FC236}">
                <a16:creationId xmlns:a16="http://schemas.microsoft.com/office/drawing/2014/main" id="{03EB9839-96CA-439F-1119-7332953459C4}"/>
              </a:ext>
            </a:extLst>
          </p:cNvPr>
          <p:cNvSpPr>
            <a:spLocks noGrp="1"/>
          </p:cNvSpPr>
          <p:nvPr>
            <p:ph type="sldNum" sz="quarter" idx="7"/>
          </p:nvPr>
        </p:nvSpPr>
        <p:spPr>
          <a:xfrm>
            <a:off x="4772267" y="9302131"/>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object 44"/>
          <p:cNvSpPr txBox="1">
            <a:spLocks noGrp="1"/>
          </p:cNvSpPr>
          <p:nvPr>
            <p:ph type="title"/>
          </p:nvPr>
        </p:nvSpPr>
        <p:spPr>
          <a:xfrm>
            <a:off x="1143000" y="1195086"/>
            <a:ext cx="551815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UX Journey Activities Checklist</a:t>
            </a:r>
          </a:p>
        </p:txBody>
      </p:sp>
      <p:sp>
        <p:nvSpPr>
          <p:cNvPr id="68" name="Slide Number Placeholder 67">
            <a:extLst>
              <a:ext uri="{FF2B5EF4-FFF2-40B4-BE49-F238E27FC236}">
                <a16:creationId xmlns:a16="http://schemas.microsoft.com/office/drawing/2014/main" id="{E72073F9-3593-3CC2-526B-51957BD83B12}"/>
              </a:ext>
            </a:extLst>
          </p:cNvPr>
          <p:cNvSpPr>
            <a:spLocks noGrp="1"/>
          </p:cNvSpPr>
          <p:nvPr>
            <p:ph type="sldNum" sz="quarter" idx="7"/>
          </p:nvPr>
        </p:nvSpPr>
        <p:spPr>
          <a:xfrm>
            <a:off x="4191000"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a:t>
            </a:fld>
            <a:r>
              <a:rPr spc="-94" dirty="0"/>
              <a:t> </a:t>
            </a:r>
            <a:r>
              <a:rPr spc="-6" dirty="0"/>
              <a:t>fr</a:t>
            </a:r>
            <a:r>
              <a:rPr spc="70" dirty="0"/>
              <a:t>o</a:t>
            </a:r>
            <a:r>
              <a:rPr spc="106" dirty="0"/>
              <a:t>m</a:t>
            </a:r>
            <a:r>
              <a:rPr spc="-94" dirty="0"/>
              <a:t> </a:t>
            </a:r>
            <a:r>
              <a:rPr lang="en-US" u="sng"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graphicFrame>
        <p:nvGraphicFramePr>
          <p:cNvPr id="94" name="Table 94">
            <a:extLst>
              <a:ext uri="{FF2B5EF4-FFF2-40B4-BE49-F238E27FC236}">
                <a16:creationId xmlns:a16="http://schemas.microsoft.com/office/drawing/2014/main" id="{85888BD1-0CE8-860B-ED71-1810BA65FBDB}"/>
              </a:ext>
            </a:extLst>
          </p:cNvPr>
          <p:cNvGraphicFramePr>
            <a:graphicFrameLocks noGrp="1"/>
          </p:cNvGraphicFramePr>
          <p:nvPr>
            <p:extLst>
              <p:ext uri="{D42A27DB-BD31-4B8C-83A1-F6EECF244321}">
                <p14:modId xmlns:p14="http://schemas.microsoft.com/office/powerpoint/2010/main" val="3870087742"/>
              </p:ext>
            </p:extLst>
          </p:nvPr>
        </p:nvGraphicFramePr>
        <p:xfrm>
          <a:off x="1143000" y="2057400"/>
          <a:ext cx="7905600" cy="4177729"/>
        </p:xfrm>
        <a:graphic>
          <a:graphicData uri="http://schemas.openxmlformats.org/drawingml/2006/table">
            <a:tbl>
              <a:tblPr firstRow="1" bandRow="1">
                <a:tableStyleId>{5C22544A-7EE6-4342-B048-85BDC9FD1C3A}</a:tableStyleId>
              </a:tblPr>
              <a:tblGrid>
                <a:gridCol w="3340800">
                  <a:extLst>
                    <a:ext uri="{9D8B030D-6E8A-4147-A177-3AD203B41FA5}">
                      <a16:colId xmlns:a16="http://schemas.microsoft.com/office/drawing/2014/main" val="2854145588"/>
                    </a:ext>
                  </a:extLst>
                </a:gridCol>
                <a:gridCol w="612000">
                  <a:extLst>
                    <a:ext uri="{9D8B030D-6E8A-4147-A177-3AD203B41FA5}">
                      <a16:colId xmlns:a16="http://schemas.microsoft.com/office/drawing/2014/main" val="3452588919"/>
                    </a:ext>
                  </a:extLst>
                </a:gridCol>
                <a:gridCol w="3340800">
                  <a:extLst>
                    <a:ext uri="{9D8B030D-6E8A-4147-A177-3AD203B41FA5}">
                      <a16:colId xmlns:a16="http://schemas.microsoft.com/office/drawing/2014/main" val="1336146040"/>
                    </a:ext>
                  </a:extLst>
                </a:gridCol>
                <a:gridCol w="612000">
                  <a:extLst>
                    <a:ext uri="{9D8B030D-6E8A-4147-A177-3AD203B41FA5}">
                      <a16:colId xmlns:a16="http://schemas.microsoft.com/office/drawing/2014/main" val="388735327"/>
                    </a:ext>
                  </a:extLst>
                </a:gridCol>
              </a:tblGrid>
              <a:tr h="273600">
                <a:tc>
                  <a:txBody>
                    <a:bodyPr/>
                    <a:lstStyle/>
                    <a:p>
                      <a:r>
                        <a:rPr lang="en-US" sz="1200" dirty="0"/>
                        <a:t>Activity</a:t>
                      </a:r>
                    </a:p>
                  </a:txBody>
                  <a:tcPr/>
                </a:tc>
                <a:tc>
                  <a:txBody>
                    <a:bodyPr/>
                    <a:lstStyle/>
                    <a:p>
                      <a:r>
                        <a:rPr lang="en-US" sz="1200" dirty="0"/>
                        <a:t>Time*</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Activity</a:t>
                      </a:r>
                    </a:p>
                  </a:txBody>
                  <a:tcPr/>
                </a:tc>
                <a:tc>
                  <a:txBody>
                    <a:bodyPr/>
                    <a:lstStyle/>
                    <a:p>
                      <a:r>
                        <a:rPr lang="en-US" sz="1200" dirty="0"/>
                        <a:t>Time*</a:t>
                      </a:r>
                    </a:p>
                  </a:txBody>
                  <a:tcPr/>
                </a:tc>
                <a:extLst>
                  <a:ext uri="{0D108BD9-81ED-4DB2-BD59-A6C34878D82A}">
                    <a16:rowId xmlns:a16="http://schemas.microsoft.com/office/drawing/2014/main" val="1645635194"/>
                  </a:ext>
                </a:extLst>
              </a:tr>
              <a:tr h="273600">
                <a:tc>
                  <a:txBody>
                    <a:bodyPr/>
                    <a:lstStyle/>
                    <a:p>
                      <a:r>
                        <a:rPr lang="en-US" sz="1200" b="1" dirty="0"/>
                        <a:t>(D) Discover</a:t>
                      </a:r>
                    </a:p>
                  </a:txBody>
                  <a:tcPr>
                    <a:solidFill>
                      <a:schemeClr val="accent3"/>
                    </a:solidFill>
                  </a:tcPr>
                </a:tc>
                <a:tc>
                  <a:txBody>
                    <a:bodyPr/>
                    <a:lstStyle/>
                    <a:p>
                      <a:endParaRPr lang="en-US" sz="1200"/>
                    </a:p>
                  </a:txBody>
                  <a:tcPr/>
                </a:tc>
                <a:tc>
                  <a:txBody>
                    <a:bodyPr/>
                    <a:lstStyle/>
                    <a:p>
                      <a:r>
                        <a:rPr lang="en-US" sz="1200" dirty="0"/>
                        <a:t>Expand the Description of Attributes and Behavior</a:t>
                      </a:r>
                    </a:p>
                  </a:txBody>
                  <a:tcPr/>
                </a:tc>
                <a:tc>
                  <a:txBody>
                    <a:bodyPr/>
                    <a:lstStyle/>
                    <a:p>
                      <a:r>
                        <a:rPr lang="en-US" sz="1200" dirty="0"/>
                        <a:t>4</a:t>
                      </a:r>
                    </a:p>
                  </a:txBody>
                  <a:tcPr/>
                </a:tc>
                <a:extLst>
                  <a:ext uri="{0D108BD9-81ED-4DB2-BD59-A6C34878D82A}">
                    <a16:rowId xmlns:a16="http://schemas.microsoft.com/office/drawing/2014/main" val="3139168804"/>
                  </a:ext>
                </a:extLst>
              </a:tr>
              <a:tr h="273600">
                <a:tc>
                  <a:txBody>
                    <a:bodyPr/>
                    <a:lstStyle/>
                    <a:p>
                      <a:r>
                        <a:rPr lang="en-US" sz="1200" dirty="0"/>
                        <a:t>Field studies</a:t>
                      </a:r>
                    </a:p>
                  </a:txBody>
                  <a:tcPr/>
                </a:tc>
                <a:tc>
                  <a:txBody>
                    <a:bodyPr/>
                    <a:lstStyle/>
                    <a:p>
                      <a:r>
                        <a:rPr lang="en-US" sz="1200" dirty="0"/>
                        <a:t>20</a:t>
                      </a:r>
                    </a:p>
                  </a:txBody>
                  <a:tcPr/>
                </a:tc>
                <a:tc>
                  <a:txBody>
                    <a:bodyPr/>
                    <a:lstStyle/>
                    <a:p>
                      <a:r>
                        <a:rPr lang="en-US" sz="1200" dirty="0"/>
                        <a:t>Persona</a:t>
                      </a:r>
                    </a:p>
                  </a:txBody>
                  <a:tcPr/>
                </a:tc>
                <a:tc>
                  <a:txBody>
                    <a:bodyPr/>
                    <a:lstStyle/>
                    <a:p>
                      <a:r>
                        <a:rPr lang="en-US" sz="1200" dirty="0"/>
                        <a:t>16</a:t>
                      </a:r>
                    </a:p>
                  </a:txBody>
                  <a:tcPr/>
                </a:tc>
                <a:extLst>
                  <a:ext uri="{0D108BD9-81ED-4DB2-BD59-A6C34878D82A}">
                    <a16:rowId xmlns:a16="http://schemas.microsoft.com/office/drawing/2014/main" val="1308778041"/>
                  </a:ext>
                </a:extLst>
              </a:tr>
              <a:tr h="273600">
                <a:tc>
                  <a:txBody>
                    <a:bodyPr/>
                    <a:lstStyle/>
                    <a:p>
                      <a:r>
                        <a:rPr lang="en-US" sz="1200" dirty="0"/>
                        <a:t>SWOT Analysis</a:t>
                      </a:r>
                    </a:p>
                  </a:txBody>
                  <a:tcPr/>
                </a:tc>
                <a:tc>
                  <a:txBody>
                    <a:bodyPr/>
                    <a:lstStyle/>
                    <a:p>
                      <a:r>
                        <a:rPr lang="en-US" sz="1200" dirty="0"/>
                        <a:t>60</a:t>
                      </a:r>
                    </a:p>
                  </a:txBody>
                  <a:tcPr/>
                </a:tc>
                <a:tc>
                  <a:txBody>
                    <a:bodyPr/>
                    <a:lstStyle/>
                    <a:p>
                      <a:r>
                        <a:rPr lang="en-US" sz="1200" dirty="0"/>
                        <a:t>Journey Mapping</a:t>
                      </a:r>
                    </a:p>
                  </a:txBody>
                  <a:tcPr/>
                </a:tc>
                <a:tc>
                  <a:txBody>
                    <a:bodyPr/>
                    <a:lstStyle/>
                    <a:p>
                      <a:r>
                        <a:rPr lang="en-US" sz="1200" dirty="0"/>
                        <a:t>50</a:t>
                      </a:r>
                    </a:p>
                  </a:txBody>
                  <a:tcPr/>
                </a:tc>
                <a:extLst>
                  <a:ext uri="{0D108BD9-81ED-4DB2-BD59-A6C34878D82A}">
                    <a16:rowId xmlns:a16="http://schemas.microsoft.com/office/drawing/2014/main" val="2657232390"/>
                  </a:ext>
                </a:extLst>
              </a:tr>
              <a:tr h="273600">
                <a:tc>
                  <a:txBody>
                    <a:bodyPr/>
                    <a:lstStyle/>
                    <a:p>
                      <a:r>
                        <a:rPr lang="en-US" sz="1200" dirty="0"/>
                        <a:t>Competitor Analysis</a:t>
                      </a:r>
                    </a:p>
                  </a:txBody>
                  <a:tcPr/>
                </a:tc>
                <a:tc>
                  <a:txBody>
                    <a:bodyPr/>
                    <a:lstStyle/>
                    <a:p>
                      <a:r>
                        <a:rPr lang="en-US" sz="1200" dirty="0"/>
                        <a:t>6</a:t>
                      </a:r>
                    </a:p>
                  </a:txBody>
                  <a:tcPr/>
                </a:tc>
                <a:tc>
                  <a:txBody>
                    <a:bodyPr/>
                    <a:lstStyle/>
                    <a:p>
                      <a:r>
                        <a:rPr lang="en-US" sz="1200" dirty="0"/>
                        <a:t>User Scenario and Stories </a:t>
                      </a:r>
                    </a:p>
                  </a:txBody>
                  <a:tcPr/>
                </a:tc>
                <a:tc>
                  <a:txBody>
                    <a:bodyPr/>
                    <a:lstStyle/>
                    <a:p>
                      <a:r>
                        <a:rPr lang="en-US" sz="1200" dirty="0"/>
                        <a:t>13</a:t>
                      </a:r>
                    </a:p>
                  </a:txBody>
                  <a:tcPr/>
                </a:tc>
                <a:extLst>
                  <a:ext uri="{0D108BD9-81ED-4DB2-BD59-A6C34878D82A}">
                    <a16:rowId xmlns:a16="http://schemas.microsoft.com/office/drawing/2014/main" val="510329587"/>
                  </a:ext>
                </a:extLst>
              </a:tr>
              <a:tr h="273600">
                <a:tc>
                  <a:txBody>
                    <a:bodyPr/>
                    <a:lstStyle/>
                    <a:p>
                      <a:r>
                        <a:rPr lang="en-US" sz="1200" dirty="0"/>
                        <a:t>State hypotheses</a:t>
                      </a:r>
                    </a:p>
                  </a:txBody>
                  <a:tcPr/>
                </a:tc>
                <a:tc>
                  <a:txBody>
                    <a:bodyPr/>
                    <a:lstStyle/>
                    <a:p>
                      <a:r>
                        <a:rPr lang="en-US" sz="1200" dirty="0"/>
                        <a:t>14</a:t>
                      </a:r>
                    </a:p>
                  </a:txBody>
                  <a:tcPr/>
                </a:tc>
                <a:tc>
                  <a:txBody>
                    <a:bodyPr/>
                    <a:lstStyle/>
                    <a:p>
                      <a:r>
                        <a:rPr lang="en-US" sz="1200" dirty="0"/>
                        <a:t>Sitemap</a:t>
                      </a:r>
                    </a:p>
                  </a:txBody>
                  <a:tcPr/>
                </a:tc>
                <a:tc>
                  <a:txBody>
                    <a:bodyPr/>
                    <a:lstStyle/>
                    <a:p>
                      <a:r>
                        <a:rPr lang="en-US" sz="1200" dirty="0"/>
                        <a:t>2</a:t>
                      </a:r>
                    </a:p>
                  </a:txBody>
                  <a:tcPr/>
                </a:tc>
                <a:extLst>
                  <a:ext uri="{0D108BD9-81ED-4DB2-BD59-A6C34878D82A}">
                    <a16:rowId xmlns:a16="http://schemas.microsoft.com/office/drawing/2014/main" val="1499281084"/>
                  </a:ext>
                </a:extLst>
              </a:tr>
              <a:tr h="337249">
                <a:tc>
                  <a:txBody>
                    <a:bodyPr/>
                    <a:lstStyle/>
                    <a:p>
                      <a:r>
                        <a:rPr lang="en-US" sz="1200" dirty="0"/>
                        <a:t>Identify Behavioral Variables</a:t>
                      </a:r>
                    </a:p>
                  </a:txBody>
                  <a:tcPr/>
                </a:tc>
                <a:tc>
                  <a:txBody>
                    <a:bodyPr/>
                    <a:lstStyle/>
                    <a:p>
                      <a:r>
                        <a:rPr lang="en-US" sz="1200" dirty="0"/>
                        <a:t>2</a:t>
                      </a:r>
                    </a:p>
                  </a:txBody>
                  <a:tcPr/>
                </a:tc>
                <a:tc>
                  <a:txBody>
                    <a:bodyPr/>
                    <a:lstStyle/>
                    <a:p>
                      <a:r>
                        <a:rPr lang="en-US" sz="1200" dirty="0"/>
                        <a:t>Wireframing</a:t>
                      </a:r>
                    </a:p>
                  </a:txBody>
                  <a:tcPr/>
                </a:tc>
                <a:tc>
                  <a:txBody>
                    <a:bodyPr/>
                    <a:lstStyle/>
                    <a:p>
                      <a:r>
                        <a:rPr lang="en-US" sz="1200" dirty="0"/>
                        <a:t>16</a:t>
                      </a:r>
                    </a:p>
                  </a:txBody>
                  <a:tcPr/>
                </a:tc>
                <a:extLst>
                  <a:ext uri="{0D108BD9-81ED-4DB2-BD59-A6C34878D82A}">
                    <a16:rowId xmlns:a16="http://schemas.microsoft.com/office/drawing/2014/main" val="1922084067"/>
                  </a:ext>
                </a:extLst>
              </a:tr>
              <a:tr h="273600">
                <a:tc>
                  <a:txBody>
                    <a:bodyPr/>
                    <a:lstStyle/>
                    <a:p>
                      <a:r>
                        <a:rPr lang="en-US" sz="1200" b="1" dirty="0"/>
                        <a:t>(E) Explore</a:t>
                      </a:r>
                    </a:p>
                  </a:txBody>
                  <a:tcPr>
                    <a:solidFill>
                      <a:srgbClr val="FFC000"/>
                    </a:solidFill>
                  </a:tcPr>
                </a:tc>
                <a:tc>
                  <a:txBody>
                    <a:bodyPr/>
                    <a:lstStyle/>
                    <a:p>
                      <a:endParaRPr lang="en-US" sz="1200"/>
                    </a:p>
                  </a:txBody>
                  <a:tcPr/>
                </a:tc>
                <a:tc>
                  <a:txBody>
                    <a:bodyPr/>
                    <a:lstStyle/>
                    <a:p>
                      <a:r>
                        <a:rPr lang="en-US" sz="1200" b="1" dirty="0"/>
                        <a:t>(T) Test</a:t>
                      </a:r>
                    </a:p>
                  </a:txBody>
                  <a:tcPr>
                    <a:solidFill>
                      <a:schemeClr val="accent2">
                        <a:lumMod val="60000"/>
                        <a:lumOff val="40000"/>
                      </a:schemeClr>
                    </a:solidFill>
                  </a:tcPr>
                </a:tc>
                <a:tc>
                  <a:txBody>
                    <a:bodyPr/>
                    <a:lstStyle/>
                    <a:p>
                      <a:endParaRPr lang="en-US" sz="1200" dirty="0"/>
                    </a:p>
                  </a:txBody>
                  <a:tcPr/>
                </a:tc>
                <a:extLst>
                  <a:ext uri="{0D108BD9-81ED-4DB2-BD59-A6C34878D82A}">
                    <a16:rowId xmlns:a16="http://schemas.microsoft.com/office/drawing/2014/main" val="1215892857"/>
                  </a:ext>
                </a:extLst>
              </a:tr>
              <a:tr h="273600">
                <a:tc>
                  <a:txBody>
                    <a:bodyPr/>
                    <a:lstStyle/>
                    <a:p>
                      <a:r>
                        <a:rPr lang="en-US" sz="1200" dirty="0"/>
                        <a:t>Prepare Questions</a:t>
                      </a:r>
                    </a:p>
                  </a:txBody>
                  <a:tcPr/>
                </a:tc>
                <a:tc>
                  <a:txBody>
                    <a:bodyPr/>
                    <a:lstStyle/>
                    <a:p>
                      <a:r>
                        <a:rPr lang="en-US" sz="1200" dirty="0"/>
                        <a:t>8</a:t>
                      </a:r>
                    </a:p>
                  </a:txBody>
                  <a:tcPr/>
                </a:tc>
                <a:tc>
                  <a:txBody>
                    <a:bodyPr/>
                    <a:lstStyle/>
                    <a:p>
                      <a:r>
                        <a:rPr lang="en-US" sz="1200" dirty="0"/>
                        <a:t>Quantitative &amp; Qualitative Usability Testing </a:t>
                      </a:r>
                    </a:p>
                  </a:txBody>
                  <a:tcPr/>
                </a:tc>
                <a:tc>
                  <a:txBody>
                    <a:bodyPr/>
                    <a:lstStyle/>
                    <a:p>
                      <a:r>
                        <a:rPr lang="en-US" sz="1200" dirty="0"/>
                        <a:t>12</a:t>
                      </a:r>
                    </a:p>
                  </a:txBody>
                  <a:tcPr/>
                </a:tc>
                <a:extLst>
                  <a:ext uri="{0D108BD9-81ED-4DB2-BD59-A6C34878D82A}">
                    <a16:rowId xmlns:a16="http://schemas.microsoft.com/office/drawing/2014/main" val="4032291040"/>
                  </a:ext>
                </a:extLst>
              </a:tr>
              <a:tr h="273600">
                <a:tc>
                  <a:txBody>
                    <a:bodyPr/>
                    <a:lstStyle/>
                    <a:p>
                      <a:r>
                        <a:rPr lang="en-US" sz="1200" dirty="0"/>
                        <a:t>Meet Stakeholder</a:t>
                      </a:r>
                    </a:p>
                  </a:txBody>
                  <a:tcPr/>
                </a:tc>
                <a:tc>
                  <a:txBody>
                    <a:bodyPr/>
                    <a:lstStyle/>
                    <a:p>
                      <a:r>
                        <a:rPr lang="en-US" sz="1200" dirty="0"/>
                        <a:t>8</a:t>
                      </a:r>
                    </a:p>
                  </a:txBody>
                  <a:tcPr/>
                </a:tc>
                <a:tc>
                  <a:txBody>
                    <a:bodyPr/>
                    <a:lstStyle/>
                    <a:p>
                      <a:r>
                        <a:rPr lang="en-US" sz="1200" dirty="0"/>
                        <a:t>A/B Testing</a:t>
                      </a:r>
                    </a:p>
                  </a:txBody>
                  <a:tcPr/>
                </a:tc>
                <a:tc>
                  <a:txBody>
                    <a:bodyPr/>
                    <a:lstStyle/>
                    <a:p>
                      <a:r>
                        <a:rPr lang="en-US" sz="1200" dirty="0"/>
                        <a:t>30</a:t>
                      </a:r>
                    </a:p>
                  </a:txBody>
                  <a:tcPr/>
                </a:tc>
                <a:extLst>
                  <a:ext uri="{0D108BD9-81ED-4DB2-BD59-A6C34878D82A}">
                    <a16:rowId xmlns:a16="http://schemas.microsoft.com/office/drawing/2014/main" val="3637552257"/>
                  </a:ext>
                </a:extLst>
              </a:tr>
              <a:tr h="273600">
                <a:tc>
                  <a:txBody>
                    <a:bodyPr/>
                    <a:lstStyle/>
                    <a:p>
                      <a:r>
                        <a:rPr lang="en-US" sz="1200" dirty="0"/>
                        <a:t>Index Card</a:t>
                      </a:r>
                    </a:p>
                  </a:txBody>
                  <a:tcPr/>
                </a:tc>
                <a:tc>
                  <a:txBody>
                    <a:bodyPr/>
                    <a:lstStyle/>
                    <a:p>
                      <a:r>
                        <a:rPr lang="en-US" sz="1200" dirty="0"/>
                        <a:t>16</a:t>
                      </a:r>
                    </a:p>
                  </a:txBody>
                  <a:tcPr/>
                </a:tc>
                <a:tc>
                  <a:txBody>
                    <a:bodyPr/>
                    <a:lstStyle/>
                    <a:p>
                      <a:r>
                        <a:rPr lang="en-US" sz="1200" dirty="0"/>
                        <a:t>Objective Verification </a:t>
                      </a:r>
                    </a:p>
                  </a:txBody>
                  <a:tcPr/>
                </a:tc>
                <a:tc>
                  <a:txBody>
                    <a:bodyPr/>
                    <a:lstStyle/>
                    <a:p>
                      <a:r>
                        <a:rPr lang="en-US" sz="1200" dirty="0"/>
                        <a:t>4</a:t>
                      </a:r>
                    </a:p>
                  </a:txBody>
                  <a:tcPr/>
                </a:tc>
                <a:extLst>
                  <a:ext uri="{0D108BD9-81ED-4DB2-BD59-A6C34878D82A}">
                    <a16:rowId xmlns:a16="http://schemas.microsoft.com/office/drawing/2014/main" val="790093838"/>
                  </a:ext>
                </a:extLst>
              </a:tr>
              <a:tr h="273600">
                <a:tc>
                  <a:txBody>
                    <a:bodyPr/>
                    <a:lstStyle/>
                    <a:p>
                      <a:r>
                        <a:rPr lang="en-US" sz="1200" dirty="0"/>
                        <a:t>Map Interview Subjects to Behavioral Variables</a:t>
                      </a:r>
                    </a:p>
                  </a:txBody>
                  <a:tcPr/>
                </a:tc>
                <a:tc>
                  <a:txBody>
                    <a:bodyPr/>
                    <a:lstStyle/>
                    <a:p>
                      <a:r>
                        <a:rPr lang="en-US" sz="1200" dirty="0"/>
                        <a:t>16</a:t>
                      </a:r>
                    </a:p>
                  </a:txBody>
                  <a:tcPr/>
                </a:tc>
                <a:tc>
                  <a:txBody>
                    <a:bodyPr/>
                    <a:lstStyle/>
                    <a:p>
                      <a:r>
                        <a:rPr lang="en-US" sz="1200" dirty="0"/>
                        <a:t>Variable Verification </a:t>
                      </a:r>
                    </a:p>
                  </a:txBody>
                  <a:tcPr/>
                </a:tc>
                <a:tc>
                  <a:txBody>
                    <a:bodyPr/>
                    <a:lstStyle/>
                    <a:p>
                      <a:r>
                        <a:rPr lang="en-US" sz="1200" dirty="0"/>
                        <a:t>4</a:t>
                      </a:r>
                    </a:p>
                  </a:txBody>
                  <a:tcPr/>
                </a:tc>
                <a:extLst>
                  <a:ext uri="{0D108BD9-81ED-4DB2-BD59-A6C34878D82A}">
                    <a16:rowId xmlns:a16="http://schemas.microsoft.com/office/drawing/2014/main" val="1628351003"/>
                  </a:ext>
                </a:extLst>
              </a:tr>
              <a:tr h="273600">
                <a:tc>
                  <a:txBody>
                    <a:bodyPr/>
                    <a:lstStyle/>
                    <a:p>
                      <a:r>
                        <a:rPr lang="en-US" sz="1200" dirty="0"/>
                        <a:t>Identify Significant Behavior Patterns</a:t>
                      </a:r>
                    </a:p>
                  </a:txBody>
                  <a:tcPr/>
                </a:tc>
                <a:tc>
                  <a:txBody>
                    <a:bodyPr/>
                    <a:lstStyle/>
                    <a:p>
                      <a:r>
                        <a:rPr lang="en-US" sz="1200" dirty="0"/>
                        <a:t>4</a:t>
                      </a:r>
                    </a:p>
                  </a:txBody>
                  <a:tcPr/>
                </a:tc>
                <a:tc>
                  <a:txBody>
                    <a:bodyPr/>
                    <a:lstStyle/>
                    <a:p>
                      <a:r>
                        <a:rPr lang="en-US" sz="1200" dirty="0"/>
                        <a:t>Acceptance Criteria</a:t>
                      </a:r>
                    </a:p>
                  </a:txBody>
                  <a:tcPr/>
                </a:tc>
                <a:tc>
                  <a:txBody>
                    <a:bodyPr/>
                    <a:lstStyle/>
                    <a:p>
                      <a:r>
                        <a:rPr lang="en-US" sz="1200" dirty="0"/>
                        <a:t>45</a:t>
                      </a:r>
                    </a:p>
                  </a:txBody>
                  <a:tcPr/>
                </a:tc>
                <a:extLst>
                  <a:ext uri="{0D108BD9-81ED-4DB2-BD59-A6C34878D82A}">
                    <a16:rowId xmlns:a16="http://schemas.microsoft.com/office/drawing/2014/main" val="3141619236"/>
                  </a:ext>
                </a:extLst>
              </a:tr>
              <a:tr h="273600">
                <a:tc>
                  <a:txBody>
                    <a:bodyPr/>
                    <a:lstStyle/>
                    <a:p>
                      <a:r>
                        <a:rPr lang="en-US" sz="1200" dirty="0"/>
                        <a:t>Synthesize Characteristics and Relevant Goals</a:t>
                      </a:r>
                    </a:p>
                  </a:txBody>
                  <a:tcPr/>
                </a:tc>
                <a:tc>
                  <a:txBody>
                    <a:bodyPr/>
                    <a:lstStyle/>
                    <a:p>
                      <a:r>
                        <a:rPr lang="en-US" sz="1200" dirty="0"/>
                        <a:t>8</a:t>
                      </a:r>
                    </a:p>
                  </a:txBody>
                  <a:tcPr/>
                </a:tc>
                <a:tc>
                  <a:txBody>
                    <a:bodyPr/>
                    <a:lstStyle/>
                    <a:p>
                      <a:r>
                        <a:rPr lang="en-US" sz="1200" b="1" dirty="0"/>
                        <a:t>(L) Listen</a:t>
                      </a:r>
                    </a:p>
                  </a:txBody>
                  <a:tcPr>
                    <a:solidFill>
                      <a:schemeClr val="accent4">
                        <a:lumMod val="60000"/>
                        <a:lumOff val="40000"/>
                      </a:schemeClr>
                    </a:solidFill>
                  </a:tcPr>
                </a:tc>
                <a:tc>
                  <a:txBody>
                    <a:bodyPr/>
                    <a:lstStyle/>
                    <a:p>
                      <a:endParaRPr lang="en-US" sz="1200" dirty="0"/>
                    </a:p>
                  </a:txBody>
                  <a:tcPr/>
                </a:tc>
                <a:extLst>
                  <a:ext uri="{0D108BD9-81ED-4DB2-BD59-A6C34878D82A}">
                    <a16:rowId xmlns:a16="http://schemas.microsoft.com/office/drawing/2014/main" val="1542265557"/>
                  </a:ext>
                </a:extLst>
              </a:tr>
              <a:tr h="273600">
                <a:tc>
                  <a:txBody>
                    <a:bodyPr/>
                    <a:lstStyle/>
                    <a:p>
                      <a:r>
                        <a:rPr lang="en-US" sz="1200" dirty="0"/>
                        <a:t>Check for Redundancy and Completeness</a:t>
                      </a:r>
                    </a:p>
                  </a:txBody>
                  <a:tcPr/>
                </a:tc>
                <a:tc>
                  <a:txBody>
                    <a:bodyPr/>
                    <a:lstStyle/>
                    <a:p>
                      <a:r>
                        <a:rPr lang="en-US" sz="1200" dirty="0"/>
                        <a:t>8</a:t>
                      </a:r>
                    </a:p>
                  </a:txBody>
                  <a:tcPr/>
                </a:tc>
                <a:tc>
                  <a:txBody>
                    <a:bodyPr/>
                    <a:lstStyle/>
                    <a:p>
                      <a:r>
                        <a:rPr lang="en-US" sz="1200" dirty="0"/>
                        <a:t>Follow up</a:t>
                      </a:r>
                    </a:p>
                  </a:txBody>
                  <a:tcPr/>
                </a:tc>
                <a:tc>
                  <a:txBody>
                    <a:bodyPr/>
                    <a:lstStyle/>
                    <a:p>
                      <a:r>
                        <a:rPr lang="en-US" sz="1200" dirty="0"/>
                        <a:t>10</a:t>
                      </a:r>
                    </a:p>
                  </a:txBody>
                  <a:tcPr/>
                </a:tc>
                <a:extLst>
                  <a:ext uri="{0D108BD9-81ED-4DB2-BD59-A6C34878D82A}">
                    <a16:rowId xmlns:a16="http://schemas.microsoft.com/office/drawing/2014/main" val="2744606237"/>
                  </a:ext>
                </a:extLst>
              </a:tr>
            </a:tbl>
          </a:graphicData>
        </a:graphic>
      </p:graphicFrame>
      <p:sp>
        <p:nvSpPr>
          <p:cNvPr id="95" name="TextBox 94">
            <a:extLst>
              <a:ext uri="{FF2B5EF4-FFF2-40B4-BE49-F238E27FC236}">
                <a16:creationId xmlns:a16="http://schemas.microsoft.com/office/drawing/2014/main" id="{C493DF98-5F92-C1DA-D69B-FBC3C78A685F}"/>
              </a:ext>
            </a:extLst>
          </p:cNvPr>
          <p:cNvSpPr txBox="1"/>
          <p:nvPr/>
        </p:nvSpPr>
        <p:spPr>
          <a:xfrm>
            <a:off x="1116904" y="6235129"/>
            <a:ext cx="1083951" cy="246221"/>
          </a:xfrm>
          <a:prstGeom prst="rect">
            <a:avLst/>
          </a:prstGeom>
          <a:noFill/>
        </p:spPr>
        <p:txBody>
          <a:bodyPr wrap="none" rtlCol="0">
            <a:spAutoFit/>
          </a:bodyPr>
          <a:lstStyle/>
          <a:p>
            <a:r>
              <a:rPr lang="en-US" sz="1000" dirty="0"/>
              <a:t>*Time in minutes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42752" y="2667000"/>
            <a:ext cx="7925047" cy="7391399"/>
          </a:xfrm>
          <a:prstGeom prst="rect">
            <a:avLst/>
          </a:prstGeom>
        </p:spPr>
      </p:pic>
      <p:sp>
        <p:nvSpPr>
          <p:cNvPr id="5" name="object 5"/>
          <p:cNvSpPr txBox="1"/>
          <p:nvPr/>
        </p:nvSpPr>
        <p:spPr>
          <a:xfrm>
            <a:off x="3055271" y="8614523"/>
            <a:ext cx="3581083" cy="224677"/>
          </a:xfrm>
          <a:prstGeom prst="rect">
            <a:avLst/>
          </a:prstGeom>
        </p:spPr>
        <p:txBody>
          <a:bodyPr vert="horz" wrap="square" lIns="0" tIns="9525" rIns="0" bIns="0" rtlCol="0">
            <a:spAutoFit/>
          </a:bodyPr>
          <a:lstStyle/>
          <a:p>
            <a:pPr marL="538520" marR="5081" indent="-526454" algn="ctr">
              <a:lnSpc>
                <a:spcPct val="103400"/>
              </a:lnSpc>
              <a:spcBef>
                <a:spcPts val="76"/>
              </a:spcBef>
            </a:pPr>
            <a:r>
              <a:rPr lang="en-US" sz="1450" spc="-25" dirty="0">
                <a:solidFill>
                  <a:schemeClr val="bg1"/>
                </a:solidFill>
                <a:highlight>
                  <a:srgbClr val="000000"/>
                </a:highlight>
                <a:latin typeface="Trebuchet MS"/>
                <a:cs typeface="Trebuchet MS"/>
              </a:rPr>
              <a:t>From Developer for Developer</a:t>
            </a:r>
            <a:endParaRPr sz="1450" dirty="0">
              <a:solidFill>
                <a:schemeClr val="bg1"/>
              </a:solidFill>
              <a:highlight>
                <a:srgbClr val="000000"/>
              </a:highlight>
              <a:latin typeface="Trebuchet MS"/>
              <a:cs typeface="Trebuchet MS"/>
            </a:endParaRPr>
          </a:p>
        </p:txBody>
      </p:sp>
      <p:sp>
        <p:nvSpPr>
          <p:cNvPr id="6" name="object 6"/>
          <p:cNvSpPr txBox="1">
            <a:spLocks noGrp="1"/>
          </p:cNvSpPr>
          <p:nvPr>
            <p:ph type="title"/>
          </p:nvPr>
        </p:nvSpPr>
        <p:spPr>
          <a:xfrm>
            <a:off x="1233743" y="752122"/>
            <a:ext cx="3643057" cy="936795"/>
          </a:xfrm>
          <a:prstGeom prst="rect">
            <a:avLst/>
          </a:prstGeom>
        </p:spPr>
        <p:txBody>
          <a:bodyPr vert="horz" wrap="square" lIns="0" tIns="13335" rIns="0" bIns="0" rtlCol="0">
            <a:spAutoFit/>
          </a:bodyPr>
          <a:lstStyle/>
          <a:p>
            <a:pPr marL="12701">
              <a:spcBef>
                <a:spcPts val="106"/>
              </a:spcBef>
            </a:pPr>
            <a:r>
              <a:rPr lang="en-ID" sz="6000" b="1" dirty="0" err="1">
                <a:solidFill>
                  <a:srgbClr val="004AAC"/>
                </a:solidFill>
                <a:latin typeface="Gabriola" pitchFamily="82" charset="0"/>
              </a:rPr>
              <a:t>U</a:t>
            </a:r>
            <a:r>
              <a:rPr lang="en-ID" sz="6000" b="1" dirty="0" err="1">
                <a:solidFill>
                  <a:srgbClr val="231F20"/>
                </a:solidFill>
                <a:latin typeface="Gabriola" pitchFamily="82" charset="0"/>
              </a:rPr>
              <a:t>X</a:t>
            </a:r>
            <a:r>
              <a:rPr lang="en-ID" sz="60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5751" dirty="0"/>
          </a:p>
        </p:txBody>
      </p:sp>
      <p:sp>
        <p:nvSpPr>
          <p:cNvPr id="7" name="object 7"/>
          <p:cNvSpPr txBox="1"/>
          <p:nvPr/>
        </p:nvSpPr>
        <p:spPr>
          <a:xfrm>
            <a:off x="1179224" y="956998"/>
            <a:ext cx="215444" cy="139065"/>
          </a:xfrm>
          <a:prstGeom prst="rect">
            <a:avLst/>
          </a:prstGeom>
        </p:spPr>
        <p:txBody>
          <a:bodyPr vert="vert270" wrap="square" lIns="0" tIns="17781" rIns="0" bIns="0" rtlCol="0">
            <a:spAutoFit/>
          </a:bodyPr>
          <a:lstStyle/>
          <a:p>
            <a:pPr marL="12701">
              <a:spcBef>
                <a:spcPts val="140"/>
              </a:spcBef>
            </a:pPr>
            <a:r>
              <a:rPr sz="700" spc="-64" dirty="0">
                <a:latin typeface="Verdana"/>
                <a:cs typeface="Verdana"/>
              </a:rPr>
              <a:t>th</a:t>
            </a:r>
            <a:r>
              <a:rPr sz="700" dirty="0">
                <a:latin typeface="Verdana"/>
                <a:cs typeface="Verdana"/>
              </a:rPr>
              <a:t>e</a:t>
            </a:r>
            <a:endParaRPr sz="700">
              <a:latin typeface="Verdana"/>
              <a:cs typeface="Verdana"/>
            </a:endParaRPr>
          </a:p>
        </p:txBody>
      </p:sp>
      <p:sp>
        <p:nvSpPr>
          <p:cNvPr id="8" name="object 8"/>
          <p:cNvSpPr txBox="1"/>
          <p:nvPr/>
        </p:nvSpPr>
        <p:spPr>
          <a:xfrm>
            <a:off x="1311009" y="1651198"/>
            <a:ext cx="3870593" cy="400110"/>
          </a:xfrm>
          <a:prstGeom prst="rect">
            <a:avLst/>
          </a:prstGeom>
        </p:spPr>
        <p:txBody>
          <a:bodyPr vert="horz" wrap="square" lIns="0" tIns="40640" rIns="0" bIns="0" rtlCol="0">
            <a:spAutoFit/>
          </a:bodyPr>
          <a:lstStyle/>
          <a:p>
            <a:pPr marL="12701" marR="5081">
              <a:lnSpc>
                <a:spcPts val="1350"/>
              </a:lnSpc>
              <a:spcBef>
                <a:spcPts val="321"/>
              </a:spcBef>
            </a:pPr>
            <a:r>
              <a:rPr sz="1301" dirty="0">
                <a:latin typeface="Verdana"/>
                <a:cs typeface="Verdana"/>
              </a:rPr>
              <a:t>The process to optimize your resource for the  quality User Requirement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8053706" y="927970"/>
            <a:ext cx="1014094" cy="532130"/>
            <a:chOff x="6035080" y="1799175"/>
            <a:chExt cx="1014094" cy="532130"/>
          </a:xfrm>
        </p:grpSpPr>
        <p:sp>
          <p:nvSpPr>
            <p:cNvPr id="13" name="object 13"/>
            <p:cNvSpPr/>
            <p:nvPr/>
          </p:nvSpPr>
          <p:spPr>
            <a:xfrm>
              <a:off x="6216911" y="1981007"/>
              <a:ext cx="831850" cy="350520"/>
            </a:xfrm>
            <a:custGeom>
              <a:avLst/>
              <a:gdLst/>
              <a:ahLst/>
              <a:cxnLst/>
              <a:rect l="l" t="t" r="r" b="b"/>
              <a:pathLst>
                <a:path w="831850" h="350519">
                  <a:moveTo>
                    <a:pt x="812598" y="350112"/>
                  </a:moveTo>
                  <a:lnTo>
                    <a:pt x="19049" y="350112"/>
                  </a:lnTo>
                  <a:lnTo>
                    <a:pt x="11634" y="348615"/>
                  </a:lnTo>
                  <a:lnTo>
                    <a:pt x="5579" y="344532"/>
                  </a:lnTo>
                  <a:lnTo>
                    <a:pt x="1497" y="338477"/>
                  </a:lnTo>
                  <a:lnTo>
                    <a:pt x="0" y="331062"/>
                  </a:lnTo>
                  <a:lnTo>
                    <a:pt x="0" y="19049"/>
                  </a:lnTo>
                  <a:lnTo>
                    <a:pt x="1497"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1600" dirty="0"/>
                <a:t>10</a:t>
              </a:r>
              <a:endParaRPr sz="1600" dirty="0"/>
            </a:p>
          </p:txBody>
        </p:sp>
        <p:sp>
          <p:nvSpPr>
            <p:cNvPr id="14" name="object 14"/>
            <p:cNvSpPr/>
            <p:nvPr/>
          </p:nvSpPr>
          <p:spPr>
            <a:xfrm>
              <a:off x="6035080" y="179917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15" name="object 15"/>
            <p:cNvPicPr/>
            <p:nvPr/>
          </p:nvPicPr>
          <p:blipFill>
            <a:blip r:embed="rId2" cstate="print"/>
            <a:stretch>
              <a:fillRect/>
            </a:stretch>
          </p:blipFill>
          <p:spPr>
            <a:xfrm>
              <a:off x="6197957" y="1889663"/>
              <a:ext cx="108584" cy="165592"/>
            </a:xfrm>
            <a:prstGeom prst="rect">
              <a:avLst/>
            </a:prstGeom>
          </p:spPr>
        </p:pic>
      </p:grpSp>
      <p:sp>
        <p:nvSpPr>
          <p:cNvPr id="16" name="object 16"/>
          <p:cNvSpPr txBox="1">
            <a:spLocks noGrp="1"/>
          </p:cNvSpPr>
          <p:nvPr>
            <p:ph type="title"/>
          </p:nvPr>
        </p:nvSpPr>
        <p:spPr>
          <a:xfrm>
            <a:off x="1143000" y="1122711"/>
            <a:ext cx="2626995" cy="325089"/>
          </a:xfrm>
          <a:prstGeom prst="rect">
            <a:avLst/>
          </a:prstGeom>
        </p:spPr>
        <p:txBody>
          <a:bodyPr vert="horz" wrap="square" lIns="0" tIns="17145" rIns="0" bIns="0" rtlCol="0">
            <a:spAutoFit/>
          </a:bodyPr>
          <a:lstStyle/>
          <a:p>
            <a:pPr marL="12701">
              <a:spcBef>
                <a:spcPts val="136"/>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M</a:t>
            </a:r>
            <a:r>
              <a:rPr sz="2000" dirty="0">
                <a:latin typeface="Trebuchet MS" panose="020B0703020202090204" pitchFamily="34" charset="0"/>
                <a:ea typeface="Brush Script MT" panose="03060802040406070304" pitchFamily="66" charset="-122"/>
                <a:cs typeface="Brush Script MT" panose="03060802040406070304" pitchFamily="66" charset="-122"/>
              </a:rPr>
              <a:t>y Goals</a:t>
            </a:r>
          </a:p>
        </p:txBody>
      </p:sp>
      <p:sp>
        <p:nvSpPr>
          <p:cNvPr id="17" name="object 17"/>
          <p:cNvSpPr txBox="1">
            <a:spLocks noGrp="1"/>
          </p:cNvSpPr>
          <p:nvPr>
            <p:ph type="sldNum" sz="quarter" idx="7"/>
          </p:nvPr>
        </p:nvSpPr>
        <p:spPr>
          <a:xfrm>
            <a:off x="4191000" y="9269264"/>
            <a:ext cx="1288414" cy="179536"/>
          </a:xfrm>
          <a:prstGeom prst="rect">
            <a:avLst/>
          </a:prstGeom>
        </p:spPr>
        <p:txBody>
          <a:bodyPr vert="horz" wrap="square" lIns="0" tIns="0" rIns="0" bIns="0" rtlCol="0">
            <a:spAutoFit/>
          </a:bodyPr>
          <a:lstStyle/>
          <a:p>
            <a:pPr marL="12701">
              <a:lnSpc>
                <a:spcPts val="1410"/>
              </a:lnSpc>
              <a:tabLst>
                <a:tab pos="1237070" algn="l"/>
              </a:tabLst>
            </a:pPr>
            <a:r>
              <a:rPr spc="70" dirty="0"/>
              <a:t>P</a:t>
            </a:r>
            <a:r>
              <a:rPr spc="25" dirty="0"/>
              <a:t>a</a:t>
            </a:r>
            <a:r>
              <a:rPr spc="136" dirty="0"/>
              <a:t>g</a:t>
            </a:r>
            <a:r>
              <a:rPr spc="36" dirty="0"/>
              <a:t>e</a:t>
            </a:r>
            <a:r>
              <a:rPr spc="-94" dirty="0"/>
              <a:t> </a:t>
            </a:r>
            <a:r>
              <a:rPr spc="125" dirty="0"/>
              <a:t>5</a:t>
            </a:r>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graphicFrame>
        <p:nvGraphicFramePr>
          <p:cNvPr id="19" name="Table 19">
            <a:extLst>
              <a:ext uri="{FF2B5EF4-FFF2-40B4-BE49-F238E27FC236}">
                <a16:creationId xmlns:a16="http://schemas.microsoft.com/office/drawing/2014/main" id="{27841BC3-70E5-20FB-77E1-E9F4F01ACFA7}"/>
              </a:ext>
            </a:extLst>
          </p:cNvPr>
          <p:cNvGraphicFramePr>
            <a:graphicFrameLocks noGrp="1"/>
          </p:cNvGraphicFramePr>
          <p:nvPr>
            <p:extLst>
              <p:ext uri="{D42A27DB-BD31-4B8C-83A1-F6EECF244321}">
                <p14:modId xmlns:p14="http://schemas.microsoft.com/office/powerpoint/2010/main" val="1121320755"/>
              </p:ext>
            </p:extLst>
          </p:nvPr>
        </p:nvGraphicFramePr>
        <p:xfrm>
          <a:off x="1147800" y="2667000"/>
          <a:ext cx="7920000" cy="5799720"/>
        </p:xfrm>
        <a:graphic>
          <a:graphicData uri="http://schemas.openxmlformats.org/drawingml/2006/table">
            <a:tbl>
              <a:tblPr bandRow="1">
                <a:tableStyleId>{5C22544A-7EE6-4342-B048-85BDC9FD1C3A}</a:tableStyleId>
              </a:tblPr>
              <a:tblGrid>
                <a:gridCol w="1980000">
                  <a:extLst>
                    <a:ext uri="{9D8B030D-6E8A-4147-A177-3AD203B41FA5}">
                      <a16:colId xmlns:a16="http://schemas.microsoft.com/office/drawing/2014/main" val="65894876"/>
                    </a:ext>
                  </a:extLst>
                </a:gridCol>
                <a:gridCol w="1980000">
                  <a:extLst>
                    <a:ext uri="{9D8B030D-6E8A-4147-A177-3AD203B41FA5}">
                      <a16:colId xmlns:a16="http://schemas.microsoft.com/office/drawing/2014/main" val="835072242"/>
                    </a:ext>
                  </a:extLst>
                </a:gridCol>
                <a:gridCol w="1980000">
                  <a:extLst>
                    <a:ext uri="{9D8B030D-6E8A-4147-A177-3AD203B41FA5}">
                      <a16:colId xmlns:a16="http://schemas.microsoft.com/office/drawing/2014/main" val="3901602204"/>
                    </a:ext>
                  </a:extLst>
                </a:gridCol>
                <a:gridCol w="1980000">
                  <a:extLst>
                    <a:ext uri="{9D8B030D-6E8A-4147-A177-3AD203B41FA5}">
                      <a16:colId xmlns:a16="http://schemas.microsoft.com/office/drawing/2014/main" val="3684093199"/>
                    </a:ext>
                  </a:extLst>
                </a:gridCol>
              </a:tblGrid>
              <a:tr h="1080000">
                <a:tc>
                  <a:txBody>
                    <a:bodyPr/>
                    <a:lstStyle/>
                    <a:p>
                      <a:r>
                        <a:rPr lang="en-US" sz="2800" dirty="0">
                          <a:latin typeface="Eurostile" panose="020B0504020202050204" pitchFamily="34" charset="77"/>
                        </a:rPr>
                        <a:t>Kickstart</a:t>
                      </a:r>
                    </a:p>
                    <a:p>
                      <a:r>
                        <a:rPr lang="en-US" sz="2800" dirty="0">
                          <a:latin typeface="Eurostile" panose="020B0504020202050204" pitchFamily="34" charset="77"/>
                        </a:rPr>
                        <a:t>Project</a:t>
                      </a:r>
                    </a:p>
                  </a:txBody>
                  <a:tcPr/>
                </a:tc>
                <a:tc>
                  <a:txBody>
                    <a:bodyPr/>
                    <a:lstStyle/>
                    <a:p>
                      <a:r>
                        <a:rPr lang="en-US" dirty="0">
                          <a:latin typeface="Eurostile" panose="020B0504020202050204" pitchFamily="34" charset="77"/>
                        </a:rPr>
                        <a:t>Day 1</a:t>
                      </a:r>
                    </a:p>
                    <a:p>
                      <a:r>
                        <a:rPr lang="en-US" sz="1100" dirty="0"/>
                        <a:t>Study the material will work on project B and prepare materials that will be included in the document</a:t>
                      </a:r>
                      <a:endParaRPr lang="en-US" sz="1100" dirty="0">
                        <a:latin typeface="Eurostile" panose="020B0504020202050204" pitchFamily="34" charset="77"/>
                      </a:endParaRPr>
                    </a:p>
                  </a:txBody>
                  <a:tcPr/>
                </a:tc>
                <a:tc>
                  <a:txBody>
                    <a:bodyPr/>
                    <a:lstStyle/>
                    <a:p>
                      <a:r>
                        <a:rPr lang="en-US" dirty="0">
                          <a:latin typeface="Eurostile" panose="020B0504020202050204" pitchFamily="34" charset="77"/>
                        </a:rPr>
                        <a:t>Day 2</a:t>
                      </a:r>
                    </a:p>
                    <a:p>
                      <a:pPr marL="0"/>
                      <a:r>
                        <a:rPr lang="en-US" sz="1100" dirty="0">
                          <a:solidFill>
                            <a:schemeClr val="dk1"/>
                          </a:solidFill>
                          <a:latin typeface="+mn-lt"/>
                          <a:ea typeface="+mn-ea"/>
                          <a:cs typeface="+mn-cs"/>
                        </a:rPr>
                        <a:t>Complete and documenting personality and abilities, UX journalism activities checklist, and My Goals</a:t>
                      </a:r>
                    </a:p>
                  </a:txBody>
                  <a:tcPr/>
                </a:tc>
                <a:tc>
                  <a:txBody>
                    <a:bodyPr/>
                    <a:lstStyle/>
                    <a:p>
                      <a:r>
                        <a:rPr lang="en-US" dirty="0">
                          <a:latin typeface="Eurostile" panose="020B0504020202050204" pitchFamily="34" charset="77"/>
                        </a:rPr>
                        <a:t>Day 3</a:t>
                      </a:r>
                    </a:p>
                    <a:p>
                      <a:pPr marL="0"/>
                      <a:r>
                        <a:rPr lang="en-US" sz="1100" dirty="0">
                          <a:solidFill>
                            <a:schemeClr val="dk1"/>
                          </a:solidFill>
                          <a:latin typeface="+mn-lt"/>
                          <a:ea typeface="+mn-ea"/>
                          <a:cs typeface="+mn-cs"/>
                        </a:rPr>
                        <a:t>Complete and document Field Studies, SWOT, and Competitors</a:t>
                      </a:r>
                    </a:p>
                  </a:txBody>
                  <a:tcPr/>
                </a:tc>
                <a:extLst>
                  <a:ext uri="{0D108BD9-81ED-4DB2-BD59-A6C34878D82A}">
                    <a16:rowId xmlns:a16="http://schemas.microsoft.com/office/drawing/2014/main" val="1240420042"/>
                  </a:ext>
                </a:extLst>
              </a:tr>
              <a:tr h="367200">
                <a:tc>
                  <a:txBody>
                    <a:bodyPr/>
                    <a:lstStyle/>
                    <a:p>
                      <a:r>
                        <a:rPr lang="en-US" dirty="0"/>
                        <a:t>Time allocation</a:t>
                      </a: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extLst>
                  <a:ext uri="{0D108BD9-81ED-4DB2-BD59-A6C34878D82A}">
                    <a16:rowId xmlns:a16="http://schemas.microsoft.com/office/drawing/2014/main" val="3360485634"/>
                  </a:ext>
                </a:extLst>
              </a:tr>
              <a:tr h="1080000">
                <a:tc>
                  <a:txBody>
                    <a:bodyPr/>
                    <a:lstStyle/>
                    <a:p>
                      <a:r>
                        <a:rPr lang="en-US" dirty="0">
                          <a:latin typeface="Eurostile" panose="020B0504020202050204" pitchFamily="34" charset="77"/>
                        </a:rPr>
                        <a:t>Day 4</a:t>
                      </a:r>
                    </a:p>
                    <a:p>
                      <a:pPr marL="0"/>
                      <a:r>
                        <a:rPr lang="en-US" sz="1100" dirty="0">
                          <a:solidFill>
                            <a:schemeClr val="dk1"/>
                          </a:solidFill>
                          <a:latin typeface="+mn-lt"/>
                          <a:ea typeface="+mn-ea"/>
                          <a:cs typeface="+mn-cs"/>
                        </a:rPr>
                        <a:t>Complete and document Hypothesis, Identify Behavioral Variables and Prepared Questions</a:t>
                      </a:r>
                    </a:p>
                  </a:txBody>
                  <a:tcPr/>
                </a:tc>
                <a:tc>
                  <a:txBody>
                    <a:bodyPr/>
                    <a:lstStyle/>
                    <a:p>
                      <a:r>
                        <a:rPr lang="en-US" dirty="0">
                          <a:latin typeface="Eurostile" panose="020B0504020202050204" pitchFamily="34" charset="77"/>
                        </a:rPr>
                        <a:t>Day 5</a:t>
                      </a:r>
                    </a:p>
                    <a:p>
                      <a:pPr marL="0"/>
                      <a:r>
                        <a:rPr lang="en-US" sz="1100" dirty="0">
                          <a:solidFill>
                            <a:schemeClr val="dk1"/>
                          </a:solidFill>
                          <a:latin typeface="+mn-lt"/>
                          <a:ea typeface="+mn-ea"/>
                          <a:cs typeface="+mn-cs"/>
                        </a:rPr>
                        <a:t>Complete documenting stakeholder meetings and findings</a:t>
                      </a:r>
                    </a:p>
                  </a:txBody>
                  <a:tcPr/>
                </a:tc>
                <a:tc>
                  <a:txBody>
                    <a:bodyPr/>
                    <a:lstStyle/>
                    <a:p>
                      <a:r>
                        <a:rPr lang="en-US" dirty="0">
                          <a:latin typeface="Eurostile" panose="020B0504020202050204" pitchFamily="34" charset="77"/>
                        </a:rPr>
                        <a:t>Day 6</a:t>
                      </a:r>
                    </a:p>
                    <a:p>
                      <a:pPr marL="0"/>
                      <a:r>
                        <a:rPr lang="en-US" sz="1100" dirty="0">
                          <a:solidFill>
                            <a:schemeClr val="dk1"/>
                          </a:solidFill>
                          <a:latin typeface="+mn-lt"/>
                          <a:ea typeface="+mn-ea"/>
                          <a:cs typeface="+mn-cs"/>
                        </a:rPr>
                        <a:t>Complete and document the Index Card and Map Interview</a:t>
                      </a:r>
                    </a:p>
                  </a:txBody>
                  <a:tcPr/>
                </a:tc>
                <a:tc>
                  <a:txBody>
                    <a:bodyPr/>
                    <a:lstStyle/>
                    <a:p>
                      <a:r>
                        <a:rPr lang="en-US" dirty="0">
                          <a:latin typeface="Eurostile" panose="020B0504020202050204" pitchFamily="34" charset="77"/>
                        </a:rPr>
                        <a:t>Day 7</a:t>
                      </a:r>
                    </a:p>
                    <a:p>
                      <a:pPr marL="0"/>
                      <a:r>
                        <a:rPr lang="en-US" sz="1100" dirty="0">
                          <a:solidFill>
                            <a:schemeClr val="dk1"/>
                          </a:solidFill>
                          <a:latin typeface="+mn-lt"/>
                          <a:ea typeface="+mn-ea"/>
                          <a:cs typeface="+mn-cs"/>
                        </a:rPr>
                        <a:t>Resolve and document Significant behavior patterns</a:t>
                      </a:r>
                    </a:p>
                  </a:txBody>
                  <a:tcPr/>
                </a:tc>
                <a:extLst>
                  <a:ext uri="{0D108BD9-81ED-4DB2-BD59-A6C34878D82A}">
                    <a16:rowId xmlns:a16="http://schemas.microsoft.com/office/drawing/2014/main" val="2417007143"/>
                  </a:ext>
                </a:extLst>
              </a:tr>
              <a:tr h="370840">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extLst>
                  <a:ext uri="{0D108BD9-81ED-4DB2-BD59-A6C34878D82A}">
                    <a16:rowId xmlns:a16="http://schemas.microsoft.com/office/drawing/2014/main" val="965877720"/>
                  </a:ext>
                </a:extLst>
              </a:tr>
              <a:tr h="1080000">
                <a:tc>
                  <a:txBody>
                    <a:bodyPr/>
                    <a:lstStyle/>
                    <a:p>
                      <a:r>
                        <a:rPr lang="en-US" dirty="0">
                          <a:latin typeface="Eurostile" panose="020B0504020202050204" pitchFamily="34" charset="77"/>
                        </a:rPr>
                        <a:t>Day 8</a:t>
                      </a:r>
                    </a:p>
                    <a:p>
                      <a:pPr marL="0"/>
                      <a:r>
                        <a:rPr lang="en-US" sz="1100" dirty="0">
                          <a:solidFill>
                            <a:schemeClr val="dk1"/>
                          </a:solidFill>
                          <a:latin typeface="+mn-lt"/>
                          <a:ea typeface="+mn-ea"/>
                          <a:cs typeface="+mn-cs"/>
                        </a:rPr>
                        <a:t>Complete and document Synthesize characteristics and check for redundancy</a:t>
                      </a:r>
                    </a:p>
                  </a:txBody>
                  <a:tcPr/>
                </a:tc>
                <a:tc>
                  <a:txBody>
                    <a:bodyPr/>
                    <a:lstStyle/>
                    <a:p>
                      <a:r>
                        <a:rPr lang="en-US" dirty="0">
                          <a:latin typeface="Eurostile" panose="020B0504020202050204" pitchFamily="34" charset="77"/>
                        </a:rPr>
                        <a:t>Day 9</a:t>
                      </a:r>
                    </a:p>
                    <a:p>
                      <a:pPr marL="0"/>
                      <a:r>
                        <a:rPr lang="en-US" sz="1100" dirty="0">
                          <a:solidFill>
                            <a:schemeClr val="dk1"/>
                          </a:solidFill>
                          <a:latin typeface="+mn-lt"/>
                          <a:ea typeface="+mn-ea"/>
                          <a:cs typeface="+mn-cs"/>
                        </a:rPr>
                        <a:t>Complete and document validation, verification and expand description </a:t>
                      </a:r>
                    </a:p>
                  </a:txBody>
                  <a:tcPr/>
                </a:tc>
                <a:tc>
                  <a:txBody>
                    <a:bodyPr/>
                    <a:lstStyle/>
                    <a:p>
                      <a:r>
                        <a:rPr lang="en-US" dirty="0">
                          <a:latin typeface="Eurostile" panose="020B0504020202050204" pitchFamily="34" charset="77"/>
                        </a:rPr>
                        <a:t>Day 10</a:t>
                      </a:r>
                    </a:p>
                    <a:p>
                      <a:pPr marL="0"/>
                      <a:r>
                        <a:rPr lang="en-US" sz="1100" dirty="0">
                          <a:solidFill>
                            <a:schemeClr val="dk1"/>
                          </a:solidFill>
                          <a:latin typeface="+mn-lt"/>
                          <a:ea typeface="+mn-ea"/>
                          <a:cs typeface="+mn-cs"/>
                        </a:rPr>
                        <a:t>Complete and document personas, custom journeys, and user scenarios</a:t>
                      </a:r>
                    </a:p>
                  </a:txBody>
                  <a:tcPr/>
                </a:tc>
                <a:tc>
                  <a:txBody>
                    <a:bodyPr/>
                    <a:lstStyle/>
                    <a:p>
                      <a:r>
                        <a:rPr lang="en-US" dirty="0">
                          <a:latin typeface="Eurostile" panose="020B0504020202050204" pitchFamily="34" charset="77"/>
                        </a:rPr>
                        <a:t>Day 11</a:t>
                      </a:r>
                    </a:p>
                    <a:p>
                      <a:pPr marL="0"/>
                      <a:r>
                        <a:rPr lang="en-US" sz="1100" dirty="0">
                          <a:solidFill>
                            <a:schemeClr val="dk1"/>
                          </a:solidFill>
                          <a:latin typeface="+mn-lt"/>
                          <a:ea typeface="+mn-ea"/>
                          <a:cs typeface="+mn-cs"/>
                        </a:rPr>
                        <a:t>Complete and document site map, wire framing and qualitative</a:t>
                      </a:r>
                    </a:p>
                  </a:txBody>
                  <a:tcPr/>
                </a:tc>
                <a:extLst>
                  <a:ext uri="{0D108BD9-81ED-4DB2-BD59-A6C34878D82A}">
                    <a16:rowId xmlns:a16="http://schemas.microsoft.com/office/drawing/2014/main" val="1887828283"/>
                  </a:ext>
                </a:extLst>
              </a:tr>
              <a:tr h="370840">
                <a:tc>
                  <a:txBody>
                    <a:bodyPr/>
                    <a:lstStyle/>
                    <a:p>
                      <a:endParaRPr lang="en-US" dirty="0">
                        <a:latin typeface="Eurostile" panose="020B0504020202050204" pitchFamily="34" charset="77"/>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691070"/>
                  </a:ext>
                </a:extLst>
              </a:tr>
              <a:tr h="1080000">
                <a:tc>
                  <a:txBody>
                    <a:bodyPr/>
                    <a:lstStyle/>
                    <a:p>
                      <a:r>
                        <a:rPr lang="en-US" dirty="0">
                          <a:latin typeface="Eurostile" panose="020B0504020202050204" pitchFamily="34" charset="77"/>
                        </a:rPr>
                        <a:t>Day 12</a:t>
                      </a:r>
                    </a:p>
                    <a:p>
                      <a:pPr marL="0"/>
                      <a:r>
                        <a:rPr lang="en-US" sz="1100" dirty="0">
                          <a:solidFill>
                            <a:schemeClr val="dk1"/>
                          </a:solidFill>
                          <a:latin typeface="+mn-lt"/>
                          <a:ea typeface="+mn-ea"/>
                          <a:cs typeface="+mn-cs"/>
                        </a:rPr>
                        <a:t>Complete and document A/B Testing, Verification and objective behavioral variables</a:t>
                      </a:r>
                    </a:p>
                  </a:txBody>
                  <a:tcPr/>
                </a:tc>
                <a:tc>
                  <a:txBody>
                    <a:bodyPr/>
                    <a:lstStyle/>
                    <a:p>
                      <a:r>
                        <a:rPr lang="en-US" dirty="0">
                          <a:latin typeface="Eurostile" panose="020B0504020202050204" pitchFamily="34" charset="77"/>
                        </a:rPr>
                        <a:t>Day 13</a:t>
                      </a:r>
                    </a:p>
                    <a:p>
                      <a:pPr marL="0"/>
                      <a:r>
                        <a:rPr lang="en-US" sz="1100" dirty="0">
                          <a:solidFill>
                            <a:schemeClr val="dk1"/>
                          </a:solidFill>
                          <a:latin typeface="+mn-lt"/>
                          <a:ea typeface="+mn-ea"/>
                          <a:cs typeface="+mn-cs"/>
                        </a:rPr>
                        <a:t>Complete and document acceptance criteria and follow up </a:t>
                      </a:r>
                    </a:p>
                  </a:txBody>
                  <a:tcPr/>
                </a:tc>
                <a:tc>
                  <a:txBody>
                    <a:bodyPr/>
                    <a:lstStyle/>
                    <a:p>
                      <a:r>
                        <a:rPr lang="en-US" dirty="0">
                          <a:latin typeface="Eurostile" panose="020B0504020202050204" pitchFamily="34" charset="77"/>
                        </a:rPr>
                        <a:t>Day 14</a:t>
                      </a:r>
                    </a:p>
                    <a:p>
                      <a:pPr marL="0"/>
                      <a:r>
                        <a:rPr lang="en-ID" sz="1100" dirty="0">
                          <a:solidFill>
                            <a:schemeClr val="dk1"/>
                          </a:solidFill>
                          <a:latin typeface="+mn-lt"/>
                          <a:ea typeface="+mn-ea"/>
                          <a:cs typeface="+mn-cs"/>
                        </a:rPr>
                        <a:t>Submit Project</a:t>
                      </a:r>
                      <a:endParaRPr lang="en-US" sz="1100" dirty="0">
                        <a:solidFill>
                          <a:schemeClr val="dk1"/>
                        </a:solidFill>
                        <a:latin typeface="+mn-lt"/>
                        <a:ea typeface="+mn-ea"/>
                        <a:cs typeface="+mn-cs"/>
                      </a:endParaRPr>
                    </a:p>
                  </a:txBody>
                  <a:tcPr/>
                </a:tc>
                <a:tc>
                  <a:txBody>
                    <a:bodyPr/>
                    <a:lstStyle/>
                    <a:p>
                      <a:endParaRPr lang="en-US" dirty="0">
                        <a:latin typeface="Eurostile" panose="020B0504020202050204" pitchFamily="34" charset="77"/>
                      </a:endParaRPr>
                    </a:p>
                    <a:p>
                      <a:r>
                        <a:rPr lang="en-US" b="1" dirty="0">
                          <a:latin typeface="Eurostile" panose="020B0504020202050204" pitchFamily="34" charset="77"/>
                        </a:rPr>
                        <a:t>Deliver Project</a:t>
                      </a:r>
                    </a:p>
                  </a:txBody>
                  <a:tcPr/>
                </a:tc>
                <a:extLst>
                  <a:ext uri="{0D108BD9-81ED-4DB2-BD59-A6C34878D82A}">
                    <a16:rowId xmlns:a16="http://schemas.microsoft.com/office/drawing/2014/main" val="3728483727"/>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3528607"/>
                  </a:ext>
                </a:extLst>
              </a:tr>
            </a:tbl>
          </a:graphicData>
        </a:graphic>
      </p:graphicFrame>
      <p:sp>
        <p:nvSpPr>
          <p:cNvPr id="21" name="object 3">
            <a:extLst>
              <a:ext uri="{FF2B5EF4-FFF2-40B4-BE49-F238E27FC236}">
                <a16:creationId xmlns:a16="http://schemas.microsoft.com/office/drawing/2014/main" id="{B94BB379-A635-BB26-03C1-96FC5E9D3257}"/>
              </a:ext>
            </a:extLst>
          </p:cNvPr>
          <p:cNvSpPr/>
          <p:nvPr/>
        </p:nvSpPr>
        <p:spPr>
          <a:xfrm>
            <a:off x="2057400" y="2895600"/>
            <a:ext cx="1052829" cy="779779"/>
          </a:xfrm>
          <a:custGeom>
            <a:avLst/>
            <a:gdLst/>
            <a:ahLst/>
            <a:cxnLst/>
            <a:rect l="l" t="t" r="r" b="b"/>
            <a:pathLst>
              <a:path w="1052830" h="779779">
                <a:moveTo>
                  <a:pt x="364026" y="186690"/>
                </a:moveTo>
                <a:lnTo>
                  <a:pt x="361046" y="182880"/>
                </a:lnTo>
                <a:lnTo>
                  <a:pt x="360511" y="179070"/>
                </a:lnTo>
                <a:lnTo>
                  <a:pt x="362424" y="176530"/>
                </a:lnTo>
                <a:lnTo>
                  <a:pt x="369729" y="161290"/>
                </a:lnTo>
                <a:lnTo>
                  <a:pt x="394218" y="130810"/>
                </a:lnTo>
                <a:lnTo>
                  <a:pt x="415426" y="113030"/>
                </a:lnTo>
                <a:lnTo>
                  <a:pt x="466113" y="83820"/>
                </a:lnTo>
                <a:lnTo>
                  <a:pt x="487822" y="67310"/>
                </a:lnTo>
                <a:lnTo>
                  <a:pt x="519235" y="45720"/>
                </a:lnTo>
                <a:lnTo>
                  <a:pt x="581723" y="10160"/>
                </a:lnTo>
                <a:lnTo>
                  <a:pt x="606112" y="1270"/>
                </a:lnTo>
                <a:lnTo>
                  <a:pt x="617593" y="0"/>
                </a:lnTo>
                <a:lnTo>
                  <a:pt x="622080" y="0"/>
                </a:lnTo>
                <a:lnTo>
                  <a:pt x="677037" y="25400"/>
                </a:lnTo>
                <a:lnTo>
                  <a:pt x="730539" y="40640"/>
                </a:lnTo>
                <a:lnTo>
                  <a:pt x="755434" y="53340"/>
                </a:lnTo>
                <a:lnTo>
                  <a:pt x="790438" y="76200"/>
                </a:lnTo>
                <a:lnTo>
                  <a:pt x="614344" y="76200"/>
                </a:lnTo>
                <a:lnTo>
                  <a:pt x="610782" y="77470"/>
                </a:lnTo>
                <a:lnTo>
                  <a:pt x="607575" y="78740"/>
                </a:lnTo>
                <a:lnTo>
                  <a:pt x="527993" y="105410"/>
                </a:lnTo>
                <a:lnTo>
                  <a:pt x="501639" y="120650"/>
                </a:lnTo>
                <a:lnTo>
                  <a:pt x="468163" y="142240"/>
                </a:lnTo>
                <a:lnTo>
                  <a:pt x="460876" y="158750"/>
                </a:lnTo>
                <a:lnTo>
                  <a:pt x="458529" y="166370"/>
                </a:lnTo>
                <a:lnTo>
                  <a:pt x="458067" y="167640"/>
                </a:lnTo>
                <a:lnTo>
                  <a:pt x="384667" y="167640"/>
                </a:lnTo>
                <a:lnTo>
                  <a:pt x="378519" y="172720"/>
                </a:lnTo>
                <a:lnTo>
                  <a:pt x="368839" y="185420"/>
                </a:lnTo>
                <a:lnTo>
                  <a:pt x="364026" y="186690"/>
                </a:lnTo>
                <a:close/>
              </a:path>
              <a:path w="1052830" h="779779">
                <a:moveTo>
                  <a:pt x="874867" y="144780"/>
                </a:moveTo>
                <a:lnTo>
                  <a:pt x="548519" y="144780"/>
                </a:lnTo>
                <a:lnTo>
                  <a:pt x="591001" y="139700"/>
                </a:lnTo>
                <a:lnTo>
                  <a:pt x="595025" y="138430"/>
                </a:lnTo>
                <a:lnTo>
                  <a:pt x="600199" y="137160"/>
                </a:lnTo>
                <a:lnTo>
                  <a:pt x="606524" y="135890"/>
                </a:lnTo>
                <a:lnTo>
                  <a:pt x="621416" y="133350"/>
                </a:lnTo>
                <a:lnTo>
                  <a:pt x="642744" y="124460"/>
                </a:lnTo>
                <a:lnTo>
                  <a:pt x="661295" y="115570"/>
                </a:lnTo>
                <a:lnTo>
                  <a:pt x="631986" y="92710"/>
                </a:lnTo>
                <a:lnTo>
                  <a:pt x="618263" y="77470"/>
                </a:lnTo>
                <a:lnTo>
                  <a:pt x="614344" y="76200"/>
                </a:lnTo>
                <a:lnTo>
                  <a:pt x="790438" y="76200"/>
                </a:lnTo>
                <a:lnTo>
                  <a:pt x="804050" y="85090"/>
                </a:lnTo>
                <a:lnTo>
                  <a:pt x="809710" y="90170"/>
                </a:lnTo>
                <a:lnTo>
                  <a:pt x="815438" y="95250"/>
                </a:lnTo>
                <a:lnTo>
                  <a:pt x="821233" y="99060"/>
                </a:lnTo>
                <a:lnTo>
                  <a:pt x="843487" y="115570"/>
                </a:lnTo>
                <a:lnTo>
                  <a:pt x="857476" y="132080"/>
                </a:lnTo>
                <a:lnTo>
                  <a:pt x="863426" y="133350"/>
                </a:lnTo>
                <a:lnTo>
                  <a:pt x="874867" y="144780"/>
                </a:lnTo>
                <a:close/>
              </a:path>
              <a:path w="1052830" h="779779">
                <a:moveTo>
                  <a:pt x="1052187" y="144780"/>
                </a:moveTo>
                <a:lnTo>
                  <a:pt x="879609" y="144780"/>
                </a:lnTo>
                <a:lnTo>
                  <a:pt x="889484" y="140970"/>
                </a:lnTo>
                <a:lnTo>
                  <a:pt x="903509" y="132080"/>
                </a:lnTo>
                <a:lnTo>
                  <a:pt x="913698" y="113030"/>
                </a:lnTo>
                <a:lnTo>
                  <a:pt x="933597" y="93980"/>
                </a:lnTo>
                <a:lnTo>
                  <a:pt x="947092" y="85090"/>
                </a:lnTo>
                <a:lnTo>
                  <a:pt x="967654" y="77470"/>
                </a:lnTo>
                <a:lnTo>
                  <a:pt x="991257" y="80010"/>
                </a:lnTo>
                <a:lnTo>
                  <a:pt x="1012655" y="90170"/>
                </a:lnTo>
                <a:lnTo>
                  <a:pt x="1031848" y="107950"/>
                </a:lnTo>
                <a:lnTo>
                  <a:pt x="1048837" y="133350"/>
                </a:lnTo>
                <a:lnTo>
                  <a:pt x="1051429" y="139700"/>
                </a:lnTo>
                <a:lnTo>
                  <a:pt x="1052187" y="144780"/>
                </a:lnTo>
                <a:close/>
              </a:path>
              <a:path w="1052830" h="779779">
                <a:moveTo>
                  <a:pt x="466233" y="628650"/>
                </a:moveTo>
                <a:lnTo>
                  <a:pt x="287252" y="628650"/>
                </a:lnTo>
                <a:lnTo>
                  <a:pt x="322455" y="613410"/>
                </a:lnTo>
                <a:lnTo>
                  <a:pt x="421477" y="557530"/>
                </a:lnTo>
                <a:lnTo>
                  <a:pt x="446860" y="547370"/>
                </a:lnTo>
                <a:lnTo>
                  <a:pt x="485463" y="538480"/>
                </a:lnTo>
                <a:lnTo>
                  <a:pt x="489342" y="535940"/>
                </a:lnTo>
                <a:lnTo>
                  <a:pt x="497705" y="523240"/>
                </a:lnTo>
                <a:lnTo>
                  <a:pt x="497187" y="494030"/>
                </a:lnTo>
                <a:lnTo>
                  <a:pt x="490059" y="427990"/>
                </a:lnTo>
                <a:lnTo>
                  <a:pt x="488706" y="422910"/>
                </a:lnTo>
                <a:lnTo>
                  <a:pt x="478830" y="414020"/>
                </a:lnTo>
                <a:lnTo>
                  <a:pt x="478814" y="407670"/>
                </a:lnTo>
                <a:lnTo>
                  <a:pt x="484513" y="400050"/>
                </a:lnTo>
                <a:lnTo>
                  <a:pt x="490946" y="373380"/>
                </a:lnTo>
                <a:lnTo>
                  <a:pt x="491461" y="356870"/>
                </a:lnTo>
                <a:lnTo>
                  <a:pt x="489130" y="335280"/>
                </a:lnTo>
                <a:lnTo>
                  <a:pt x="484598" y="318770"/>
                </a:lnTo>
                <a:lnTo>
                  <a:pt x="470635" y="304800"/>
                </a:lnTo>
                <a:lnTo>
                  <a:pt x="459806" y="285750"/>
                </a:lnTo>
                <a:lnTo>
                  <a:pt x="456040" y="274320"/>
                </a:lnTo>
                <a:lnTo>
                  <a:pt x="453021" y="264160"/>
                </a:lnTo>
                <a:lnTo>
                  <a:pt x="451651" y="254000"/>
                </a:lnTo>
                <a:lnTo>
                  <a:pt x="451928" y="243840"/>
                </a:lnTo>
                <a:lnTo>
                  <a:pt x="480606" y="185420"/>
                </a:lnTo>
                <a:lnTo>
                  <a:pt x="521187" y="157480"/>
                </a:lnTo>
                <a:lnTo>
                  <a:pt x="538464" y="144780"/>
                </a:lnTo>
                <a:lnTo>
                  <a:pt x="541657" y="142240"/>
                </a:lnTo>
                <a:lnTo>
                  <a:pt x="545009" y="143510"/>
                </a:lnTo>
                <a:lnTo>
                  <a:pt x="548519" y="144780"/>
                </a:lnTo>
                <a:lnTo>
                  <a:pt x="1052187" y="144780"/>
                </a:lnTo>
                <a:lnTo>
                  <a:pt x="1052565" y="147320"/>
                </a:lnTo>
                <a:lnTo>
                  <a:pt x="1052245" y="156210"/>
                </a:lnTo>
                <a:lnTo>
                  <a:pt x="1050470" y="165100"/>
                </a:lnTo>
                <a:lnTo>
                  <a:pt x="1038824" y="195580"/>
                </a:lnTo>
                <a:lnTo>
                  <a:pt x="1030485" y="196850"/>
                </a:lnTo>
                <a:lnTo>
                  <a:pt x="1026328" y="199390"/>
                </a:lnTo>
                <a:lnTo>
                  <a:pt x="1026353" y="203200"/>
                </a:lnTo>
                <a:lnTo>
                  <a:pt x="1024955" y="207010"/>
                </a:lnTo>
                <a:lnTo>
                  <a:pt x="1023939" y="213360"/>
                </a:lnTo>
                <a:lnTo>
                  <a:pt x="1023303" y="220980"/>
                </a:lnTo>
                <a:lnTo>
                  <a:pt x="1023048" y="229870"/>
                </a:lnTo>
                <a:lnTo>
                  <a:pt x="1022536" y="234950"/>
                </a:lnTo>
                <a:lnTo>
                  <a:pt x="1020713" y="237490"/>
                </a:lnTo>
                <a:lnTo>
                  <a:pt x="1007528" y="237490"/>
                </a:lnTo>
                <a:lnTo>
                  <a:pt x="1005540" y="241300"/>
                </a:lnTo>
                <a:lnTo>
                  <a:pt x="1004396" y="242570"/>
                </a:lnTo>
                <a:lnTo>
                  <a:pt x="898202" y="242570"/>
                </a:lnTo>
                <a:lnTo>
                  <a:pt x="895380" y="243840"/>
                </a:lnTo>
                <a:lnTo>
                  <a:pt x="893131" y="246380"/>
                </a:lnTo>
                <a:lnTo>
                  <a:pt x="889027" y="266700"/>
                </a:lnTo>
                <a:lnTo>
                  <a:pt x="891261" y="309880"/>
                </a:lnTo>
                <a:lnTo>
                  <a:pt x="753475" y="309880"/>
                </a:lnTo>
                <a:lnTo>
                  <a:pt x="752457" y="312420"/>
                </a:lnTo>
                <a:lnTo>
                  <a:pt x="777112" y="334010"/>
                </a:lnTo>
                <a:lnTo>
                  <a:pt x="796756" y="358140"/>
                </a:lnTo>
                <a:lnTo>
                  <a:pt x="798554" y="361950"/>
                </a:lnTo>
                <a:lnTo>
                  <a:pt x="799797" y="365760"/>
                </a:lnTo>
                <a:lnTo>
                  <a:pt x="800483" y="369570"/>
                </a:lnTo>
                <a:lnTo>
                  <a:pt x="797561" y="386080"/>
                </a:lnTo>
                <a:lnTo>
                  <a:pt x="797236" y="387350"/>
                </a:lnTo>
                <a:lnTo>
                  <a:pt x="635328" y="387350"/>
                </a:lnTo>
                <a:lnTo>
                  <a:pt x="630951" y="388620"/>
                </a:lnTo>
                <a:lnTo>
                  <a:pt x="625128" y="415290"/>
                </a:lnTo>
                <a:lnTo>
                  <a:pt x="620090" y="430530"/>
                </a:lnTo>
                <a:lnTo>
                  <a:pt x="622670" y="441960"/>
                </a:lnTo>
                <a:lnTo>
                  <a:pt x="622412" y="443230"/>
                </a:lnTo>
                <a:lnTo>
                  <a:pt x="618467" y="445770"/>
                </a:lnTo>
                <a:lnTo>
                  <a:pt x="610835" y="449580"/>
                </a:lnTo>
                <a:lnTo>
                  <a:pt x="586162" y="528320"/>
                </a:lnTo>
                <a:lnTo>
                  <a:pt x="579512" y="562610"/>
                </a:lnTo>
                <a:lnTo>
                  <a:pt x="578049" y="565150"/>
                </a:lnTo>
                <a:lnTo>
                  <a:pt x="576686" y="568960"/>
                </a:lnTo>
                <a:lnTo>
                  <a:pt x="575424" y="571500"/>
                </a:lnTo>
                <a:lnTo>
                  <a:pt x="565046" y="584200"/>
                </a:lnTo>
                <a:lnTo>
                  <a:pt x="532236" y="601980"/>
                </a:lnTo>
                <a:lnTo>
                  <a:pt x="475490" y="626110"/>
                </a:lnTo>
                <a:lnTo>
                  <a:pt x="466233" y="628650"/>
                </a:lnTo>
                <a:close/>
              </a:path>
              <a:path w="1052830" h="779779">
                <a:moveTo>
                  <a:pt x="374630" y="229870"/>
                </a:moveTo>
                <a:lnTo>
                  <a:pt x="368531" y="229870"/>
                </a:lnTo>
                <a:lnTo>
                  <a:pt x="361036" y="209550"/>
                </a:lnTo>
                <a:lnTo>
                  <a:pt x="361118" y="204470"/>
                </a:lnTo>
                <a:lnTo>
                  <a:pt x="384667" y="167640"/>
                </a:lnTo>
                <a:lnTo>
                  <a:pt x="458067" y="167640"/>
                </a:lnTo>
                <a:lnTo>
                  <a:pt x="456218" y="172720"/>
                </a:lnTo>
                <a:lnTo>
                  <a:pt x="453943" y="176530"/>
                </a:lnTo>
                <a:lnTo>
                  <a:pt x="445364" y="184150"/>
                </a:lnTo>
                <a:lnTo>
                  <a:pt x="442758" y="189230"/>
                </a:lnTo>
                <a:lnTo>
                  <a:pt x="439401" y="194310"/>
                </a:lnTo>
                <a:lnTo>
                  <a:pt x="405102" y="194310"/>
                </a:lnTo>
                <a:lnTo>
                  <a:pt x="374630" y="229870"/>
                </a:lnTo>
                <a:close/>
              </a:path>
              <a:path w="1052830" h="779779">
                <a:moveTo>
                  <a:pt x="395917" y="238760"/>
                </a:moveTo>
                <a:lnTo>
                  <a:pt x="393012" y="237490"/>
                </a:lnTo>
                <a:lnTo>
                  <a:pt x="389963" y="234950"/>
                </a:lnTo>
                <a:lnTo>
                  <a:pt x="388323" y="229870"/>
                </a:lnTo>
                <a:lnTo>
                  <a:pt x="405102" y="194310"/>
                </a:lnTo>
                <a:lnTo>
                  <a:pt x="439401" y="194310"/>
                </a:lnTo>
                <a:lnTo>
                  <a:pt x="438562" y="195580"/>
                </a:lnTo>
                <a:lnTo>
                  <a:pt x="432776" y="200660"/>
                </a:lnTo>
                <a:lnTo>
                  <a:pt x="431011" y="205740"/>
                </a:lnTo>
                <a:lnTo>
                  <a:pt x="420393" y="205740"/>
                </a:lnTo>
                <a:lnTo>
                  <a:pt x="398677" y="236220"/>
                </a:lnTo>
                <a:lnTo>
                  <a:pt x="395917" y="238760"/>
                </a:lnTo>
                <a:close/>
              </a:path>
              <a:path w="1052830" h="779779">
                <a:moveTo>
                  <a:pt x="428805" y="212090"/>
                </a:moveTo>
                <a:lnTo>
                  <a:pt x="425508" y="212090"/>
                </a:lnTo>
                <a:lnTo>
                  <a:pt x="420393" y="205740"/>
                </a:lnTo>
                <a:lnTo>
                  <a:pt x="431011" y="205740"/>
                </a:lnTo>
                <a:lnTo>
                  <a:pt x="428805" y="212090"/>
                </a:lnTo>
                <a:close/>
              </a:path>
              <a:path w="1052830" h="779779">
                <a:moveTo>
                  <a:pt x="1017581" y="238760"/>
                </a:moveTo>
                <a:lnTo>
                  <a:pt x="1007528" y="237490"/>
                </a:lnTo>
                <a:lnTo>
                  <a:pt x="1020713" y="237490"/>
                </a:lnTo>
                <a:lnTo>
                  <a:pt x="1017581" y="238760"/>
                </a:lnTo>
                <a:close/>
              </a:path>
              <a:path w="1052830" h="779779">
                <a:moveTo>
                  <a:pt x="955652" y="273050"/>
                </a:moveTo>
                <a:lnTo>
                  <a:pt x="945223" y="273050"/>
                </a:lnTo>
                <a:lnTo>
                  <a:pt x="942226" y="270510"/>
                </a:lnTo>
                <a:lnTo>
                  <a:pt x="939198" y="269240"/>
                </a:lnTo>
                <a:lnTo>
                  <a:pt x="918926" y="243840"/>
                </a:lnTo>
                <a:lnTo>
                  <a:pt x="901595" y="242570"/>
                </a:lnTo>
                <a:lnTo>
                  <a:pt x="1004396" y="242570"/>
                </a:lnTo>
                <a:lnTo>
                  <a:pt x="1003252" y="243840"/>
                </a:lnTo>
                <a:lnTo>
                  <a:pt x="1000663" y="245110"/>
                </a:lnTo>
                <a:lnTo>
                  <a:pt x="999003" y="251460"/>
                </a:lnTo>
                <a:lnTo>
                  <a:pt x="991302" y="254000"/>
                </a:lnTo>
                <a:lnTo>
                  <a:pt x="987289" y="256540"/>
                </a:lnTo>
                <a:lnTo>
                  <a:pt x="986965" y="260350"/>
                </a:lnTo>
                <a:lnTo>
                  <a:pt x="967720" y="265430"/>
                </a:lnTo>
                <a:lnTo>
                  <a:pt x="955652" y="273050"/>
                </a:lnTo>
                <a:close/>
              </a:path>
              <a:path w="1052830" h="779779">
                <a:moveTo>
                  <a:pt x="878735" y="765810"/>
                </a:moveTo>
                <a:lnTo>
                  <a:pt x="734431" y="765810"/>
                </a:lnTo>
                <a:lnTo>
                  <a:pt x="794185" y="756920"/>
                </a:lnTo>
                <a:lnTo>
                  <a:pt x="805006" y="753110"/>
                </a:lnTo>
                <a:lnTo>
                  <a:pt x="812559" y="737870"/>
                </a:lnTo>
                <a:lnTo>
                  <a:pt x="825174" y="721360"/>
                </a:lnTo>
                <a:lnTo>
                  <a:pt x="826465" y="717550"/>
                </a:lnTo>
                <a:lnTo>
                  <a:pt x="827334" y="713740"/>
                </a:lnTo>
                <a:lnTo>
                  <a:pt x="827781" y="711200"/>
                </a:lnTo>
                <a:lnTo>
                  <a:pt x="823407" y="694690"/>
                </a:lnTo>
                <a:lnTo>
                  <a:pt x="821387" y="650240"/>
                </a:lnTo>
                <a:lnTo>
                  <a:pt x="805455" y="571500"/>
                </a:lnTo>
                <a:lnTo>
                  <a:pt x="799993" y="523240"/>
                </a:lnTo>
                <a:lnTo>
                  <a:pt x="802078" y="433070"/>
                </a:lnTo>
                <a:lnTo>
                  <a:pt x="799918" y="394970"/>
                </a:lnTo>
                <a:lnTo>
                  <a:pt x="804874" y="356870"/>
                </a:lnTo>
                <a:lnTo>
                  <a:pt x="812410" y="330200"/>
                </a:lnTo>
                <a:lnTo>
                  <a:pt x="809469" y="326390"/>
                </a:lnTo>
                <a:lnTo>
                  <a:pt x="796023" y="317500"/>
                </a:lnTo>
                <a:lnTo>
                  <a:pt x="753475" y="309880"/>
                </a:lnTo>
                <a:lnTo>
                  <a:pt x="891261" y="309880"/>
                </a:lnTo>
                <a:lnTo>
                  <a:pt x="883482" y="354330"/>
                </a:lnTo>
                <a:lnTo>
                  <a:pt x="861039" y="389890"/>
                </a:lnTo>
                <a:lnTo>
                  <a:pt x="859411" y="444500"/>
                </a:lnTo>
                <a:lnTo>
                  <a:pt x="862786" y="471170"/>
                </a:lnTo>
                <a:lnTo>
                  <a:pt x="864568" y="523240"/>
                </a:lnTo>
                <a:lnTo>
                  <a:pt x="863982" y="552450"/>
                </a:lnTo>
                <a:lnTo>
                  <a:pt x="862745" y="584200"/>
                </a:lnTo>
                <a:lnTo>
                  <a:pt x="862742" y="586740"/>
                </a:lnTo>
                <a:lnTo>
                  <a:pt x="865119" y="651510"/>
                </a:lnTo>
                <a:lnTo>
                  <a:pt x="871256" y="678180"/>
                </a:lnTo>
                <a:lnTo>
                  <a:pt x="890418" y="703580"/>
                </a:lnTo>
                <a:lnTo>
                  <a:pt x="892666" y="728980"/>
                </a:lnTo>
                <a:lnTo>
                  <a:pt x="859854" y="728980"/>
                </a:lnTo>
                <a:lnTo>
                  <a:pt x="855382" y="734060"/>
                </a:lnTo>
                <a:lnTo>
                  <a:pt x="835184" y="734060"/>
                </a:lnTo>
                <a:lnTo>
                  <a:pt x="832328" y="737870"/>
                </a:lnTo>
                <a:lnTo>
                  <a:pt x="852028" y="737870"/>
                </a:lnTo>
                <a:lnTo>
                  <a:pt x="850910" y="739140"/>
                </a:lnTo>
                <a:lnTo>
                  <a:pt x="830834" y="739140"/>
                </a:lnTo>
                <a:lnTo>
                  <a:pt x="827999" y="741680"/>
                </a:lnTo>
                <a:lnTo>
                  <a:pt x="848674" y="741680"/>
                </a:lnTo>
                <a:lnTo>
                  <a:pt x="847556" y="742950"/>
                </a:lnTo>
                <a:lnTo>
                  <a:pt x="827027" y="742950"/>
                </a:lnTo>
                <a:lnTo>
                  <a:pt x="825936" y="744220"/>
                </a:lnTo>
                <a:lnTo>
                  <a:pt x="846438" y="744220"/>
                </a:lnTo>
                <a:lnTo>
                  <a:pt x="844202" y="746760"/>
                </a:lnTo>
                <a:lnTo>
                  <a:pt x="824723" y="746760"/>
                </a:lnTo>
                <a:lnTo>
                  <a:pt x="823193" y="751840"/>
                </a:lnTo>
                <a:lnTo>
                  <a:pt x="844233" y="751840"/>
                </a:lnTo>
                <a:lnTo>
                  <a:pt x="845367" y="753110"/>
                </a:lnTo>
                <a:lnTo>
                  <a:pt x="894802" y="753110"/>
                </a:lnTo>
                <a:lnTo>
                  <a:pt x="894914" y="754380"/>
                </a:lnTo>
                <a:lnTo>
                  <a:pt x="893973" y="759460"/>
                </a:lnTo>
                <a:lnTo>
                  <a:pt x="891108" y="762000"/>
                </a:lnTo>
                <a:lnTo>
                  <a:pt x="886316" y="763270"/>
                </a:lnTo>
                <a:lnTo>
                  <a:pt x="880437" y="764540"/>
                </a:lnTo>
                <a:lnTo>
                  <a:pt x="878735" y="765810"/>
                </a:lnTo>
                <a:close/>
              </a:path>
              <a:path w="1052830" h="779779">
                <a:moveTo>
                  <a:pt x="718906" y="753110"/>
                </a:moveTo>
                <a:lnTo>
                  <a:pt x="441063" y="753110"/>
                </a:lnTo>
                <a:lnTo>
                  <a:pt x="448196" y="749300"/>
                </a:lnTo>
                <a:lnTo>
                  <a:pt x="445376" y="746760"/>
                </a:lnTo>
                <a:lnTo>
                  <a:pt x="445646" y="742950"/>
                </a:lnTo>
                <a:lnTo>
                  <a:pt x="449007" y="739140"/>
                </a:lnTo>
                <a:lnTo>
                  <a:pt x="504283" y="699770"/>
                </a:lnTo>
                <a:lnTo>
                  <a:pt x="493233" y="687070"/>
                </a:lnTo>
                <a:lnTo>
                  <a:pt x="492848" y="681990"/>
                </a:lnTo>
                <a:lnTo>
                  <a:pt x="496812" y="679450"/>
                </a:lnTo>
                <a:lnTo>
                  <a:pt x="505125" y="676910"/>
                </a:lnTo>
                <a:lnTo>
                  <a:pt x="499769" y="669290"/>
                </a:lnTo>
                <a:lnTo>
                  <a:pt x="496665" y="661670"/>
                </a:lnTo>
                <a:lnTo>
                  <a:pt x="495812" y="654050"/>
                </a:lnTo>
                <a:lnTo>
                  <a:pt x="497211" y="646430"/>
                </a:lnTo>
                <a:lnTo>
                  <a:pt x="518321" y="628650"/>
                </a:lnTo>
                <a:lnTo>
                  <a:pt x="521112" y="623570"/>
                </a:lnTo>
                <a:lnTo>
                  <a:pt x="534251" y="613410"/>
                </a:lnTo>
                <a:lnTo>
                  <a:pt x="553485" y="604520"/>
                </a:lnTo>
                <a:lnTo>
                  <a:pt x="569038" y="586740"/>
                </a:lnTo>
                <a:lnTo>
                  <a:pt x="585949" y="558800"/>
                </a:lnTo>
                <a:lnTo>
                  <a:pt x="640506" y="445770"/>
                </a:lnTo>
                <a:lnTo>
                  <a:pt x="658377" y="419100"/>
                </a:lnTo>
                <a:lnTo>
                  <a:pt x="676367" y="400050"/>
                </a:lnTo>
                <a:lnTo>
                  <a:pt x="673189" y="397510"/>
                </a:lnTo>
                <a:lnTo>
                  <a:pt x="666810" y="394970"/>
                </a:lnTo>
                <a:lnTo>
                  <a:pt x="635328" y="387350"/>
                </a:lnTo>
                <a:lnTo>
                  <a:pt x="797236" y="387350"/>
                </a:lnTo>
                <a:lnTo>
                  <a:pt x="795609" y="393700"/>
                </a:lnTo>
                <a:lnTo>
                  <a:pt x="791876" y="398780"/>
                </a:lnTo>
                <a:lnTo>
                  <a:pt x="786363" y="403860"/>
                </a:lnTo>
                <a:lnTo>
                  <a:pt x="776435" y="424180"/>
                </a:lnTo>
                <a:lnTo>
                  <a:pt x="754941" y="448310"/>
                </a:lnTo>
                <a:lnTo>
                  <a:pt x="717707" y="495300"/>
                </a:lnTo>
                <a:lnTo>
                  <a:pt x="677450" y="537210"/>
                </a:lnTo>
                <a:lnTo>
                  <a:pt x="648355" y="575310"/>
                </a:lnTo>
                <a:lnTo>
                  <a:pt x="636945" y="595630"/>
                </a:lnTo>
                <a:lnTo>
                  <a:pt x="622721" y="629920"/>
                </a:lnTo>
                <a:lnTo>
                  <a:pt x="621555" y="641350"/>
                </a:lnTo>
                <a:lnTo>
                  <a:pt x="630351" y="646430"/>
                </a:lnTo>
                <a:lnTo>
                  <a:pt x="630155" y="652780"/>
                </a:lnTo>
                <a:lnTo>
                  <a:pt x="626951" y="659130"/>
                </a:lnTo>
                <a:lnTo>
                  <a:pt x="622557" y="664210"/>
                </a:lnTo>
                <a:lnTo>
                  <a:pt x="616973" y="666750"/>
                </a:lnTo>
                <a:lnTo>
                  <a:pt x="620609" y="670560"/>
                </a:lnTo>
                <a:lnTo>
                  <a:pt x="622492" y="673100"/>
                </a:lnTo>
                <a:lnTo>
                  <a:pt x="622625" y="676910"/>
                </a:lnTo>
                <a:lnTo>
                  <a:pt x="624174" y="693420"/>
                </a:lnTo>
                <a:lnTo>
                  <a:pt x="633170" y="718820"/>
                </a:lnTo>
                <a:lnTo>
                  <a:pt x="634692" y="735330"/>
                </a:lnTo>
                <a:lnTo>
                  <a:pt x="638068" y="739140"/>
                </a:lnTo>
                <a:lnTo>
                  <a:pt x="653543" y="744220"/>
                </a:lnTo>
                <a:lnTo>
                  <a:pt x="718906" y="753110"/>
                </a:lnTo>
                <a:close/>
              </a:path>
              <a:path w="1052830" h="779779">
                <a:moveTo>
                  <a:pt x="729083" y="763270"/>
                </a:moveTo>
                <a:lnTo>
                  <a:pt x="181241" y="763270"/>
                </a:lnTo>
                <a:lnTo>
                  <a:pt x="190794" y="751840"/>
                </a:lnTo>
                <a:lnTo>
                  <a:pt x="199925" y="750570"/>
                </a:lnTo>
                <a:lnTo>
                  <a:pt x="195663" y="745490"/>
                </a:lnTo>
                <a:lnTo>
                  <a:pt x="193857" y="741680"/>
                </a:lnTo>
                <a:lnTo>
                  <a:pt x="194136" y="737870"/>
                </a:lnTo>
                <a:lnTo>
                  <a:pt x="196500" y="735330"/>
                </a:lnTo>
                <a:lnTo>
                  <a:pt x="235198" y="704850"/>
                </a:lnTo>
                <a:lnTo>
                  <a:pt x="233792" y="701040"/>
                </a:lnTo>
                <a:lnTo>
                  <a:pt x="231653" y="698500"/>
                </a:lnTo>
                <a:lnTo>
                  <a:pt x="228782" y="697230"/>
                </a:lnTo>
                <a:lnTo>
                  <a:pt x="227128" y="690880"/>
                </a:lnTo>
                <a:lnTo>
                  <a:pt x="229289" y="688340"/>
                </a:lnTo>
                <a:lnTo>
                  <a:pt x="231746" y="687070"/>
                </a:lnTo>
                <a:lnTo>
                  <a:pt x="234498" y="684530"/>
                </a:lnTo>
                <a:lnTo>
                  <a:pt x="233462" y="678180"/>
                </a:lnTo>
                <a:lnTo>
                  <a:pt x="228240" y="674370"/>
                </a:lnTo>
                <a:lnTo>
                  <a:pt x="225742" y="671830"/>
                </a:lnTo>
                <a:lnTo>
                  <a:pt x="223126" y="661670"/>
                </a:lnTo>
                <a:lnTo>
                  <a:pt x="224865" y="659130"/>
                </a:lnTo>
                <a:lnTo>
                  <a:pt x="226788" y="655320"/>
                </a:lnTo>
                <a:lnTo>
                  <a:pt x="228896" y="651510"/>
                </a:lnTo>
                <a:lnTo>
                  <a:pt x="251635" y="636270"/>
                </a:lnTo>
                <a:lnTo>
                  <a:pt x="271250" y="627380"/>
                </a:lnTo>
                <a:lnTo>
                  <a:pt x="287252" y="628650"/>
                </a:lnTo>
                <a:lnTo>
                  <a:pt x="466233" y="628650"/>
                </a:lnTo>
                <a:lnTo>
                  <a:pt x="433836" y="637540"/>
                </a:lnTo>
                <a:lnTo>
                  <a:pt x="410701" y="640080"/>
                </a:lnTo>
                <a:lnTo>
                  <a:pt x="395985" y="643890"/>
                </a:lnTo>
                <a:lnTo>
                  <a:pt x="361104" y="656590"/>
                </a:lnTo>
                <a:lnTo>
                  <a:pt x="342875" y="665480"/>
                </a:lnTo>
                <a:lnTo>
                  <a:pt x="339026" y="669290"/>
                </a:lnTo>
                <a:lnTo>
                  <a:pt x="339883" y="673100"/>
                </a:lnTo>
                <a:lnTo>
                  <a:pt x="338995" y="676910"/>
                </a:lnTo>
                <a:lnTo>
                  <a:pt x="336362" y="679450"/>
                </a:lnTo>
                <a:lnTo>
                  <a:pt x="333931" y="683260"/>
                </a:lnTo>
                <a:lnTo>
                  <a:pt x="331412" y="684530"/>
                </a:lnTo>
                <a:lnTo>
                  <a:pt x="328805" y="685800"/>
                </a:lnTo>
                <a:lnTo>
                  <a:pt x="330065" y="689610"/>
                </a:lnTo>
                <a:lnTo>
                  <a:pt x="330748" y="693420"/>
                </a:lnTo>
                <a:lnTo>
                  <a:pt x="330853" y="697230"/>
                </a:lnTo>
                <a:lnTo>
                  <a:pt x="328655" y="707390"/>
                </a:lnTo>
                <a:lnTo>
                  <a:pt x="330210" y="712470"/>
                </a:lnTo>
                <a:lnTo>
                  <a:pt x="329993" y="723900"/>
                </a:lnTo>
                <a:lnTo>
                  <a:pt x="332560" y="726440"/>
                </a:lnTo>
                <a:lnTo>
                  <a:pt x="333661" y="730250"/>
                </a:lnTo>
                <a:lnTo>
                  <a:pt x="333296" y="735330"/>
                </a:lnTo>
                <a:lnTo>
                  <a:pt x="354861" y="751840"/>
                </a:lnTo>
                <a:lnTo>
                  <a:pt x="365613" y="753110"/>
                </a:lnTo>
                <a:lnTo>
                  <a:pt x="718906" y="753110"/>
                </a:lnTo>
                <a:lnTo>
                  <a:pt x="727328" y="760730"/>
                </a:lnTo>
                <a:lnTo>
                  <a:pt x="729083" y="763270"/>
                </a:lnTo>
                <a:close/>
              </a:path>
              <a:path w="1052830" h="779779">
                <a:moveTo>
                  <a:pt x="894802" y="753110"/>
                </a:moveTo>
                <a:lnTo>
                  <a:pt x="845367" y="753110"/>
                </a:lnTo>
                <a:lnTo>
                  <a:pt x="853504" y="750570"/>
                </a:lnTo>
                <a:lnTo>
                  <a:pt x="857677" y="746760"/>
                </a:lnTo>
                <a:lnTo>
                  <a:pt x="857884" y="745490"/>
                </a:lnTo>
                <a:lnTo>
                  <a:pt x="860004" y="728980"/>
                </a:lnTo>
                <a:lnTo>
                  <a:pt x="892666" y="728980"/>
                </a:lnTo>
                <a:lnTo>
                  <a:pt x="894240" y="746760"/>
                </a:lnTo>
                <a:lnTo>
                  <a:pt x="872331" y="746760"/>
                </a:lnTo>
                <a:lnTo>
                  <a:pt x="872839" y="751840"/>
                </a:lnTo>
                <a:lnTo>
                  <a:pt x="894689" y="751840"/>
                </a:lnTo>
                <a:lnTo>
                  <a:pt x="894802" y="753110"/>
                </a:lnTo>
                <a:close/>
              </a:path>
              <a:path w="1052830" h="779779">
                <a:moveTo>
                  <a:pt x="832328" y="737870"/>
                </a:moveTo>
                <a:lnTo>
                  <a:pt x="835184" y="734060"/>
                </a:lnTo>
                <a:lnTo>
                  <a:pt x="834286" y="735330"/>
                </a:lnTo>
                <a:lnTo>
                  <a:pt x="832328" y="737870"/>
                </a:lnTo>
                <a:close/>
              </a:path>
              <a:path w="1052830" h="779779">
                <a:moveTo>
                  <a:pt x="852028" y="737870"/>
                </a:moveTo>
                <a:lnTo>
                  <a:pt x="832328" y="737870"/>
                </a:lnTo>
                <a:lnTo>
                  <a:pt x="834286" y="735330"/>
                </a:lnTo>
                <a:lnTo>
                  <a:pt x="835184" y="734060"/>
                </a:lnTo>
                <a:lnTo>
                  <a:pt x="855382" y="734060"/>
                </a:lnTo>
                <a:lnTo>
                  <a:pt x="852028" y="737870"/>
                </a:lnTo>
                <a:close/>
              </a:path>
              <a:path w="1052830" h="779779">
                <a:moveTo>
                  <a:pt x="848674" y="741680"/>
                </a:moveTo>
                <a:lnTo>
                  <a:pt x="827999" y="741680"/>
                </a:lnTo>
                <a:lnTo>
                  <a:pt x="830834" y="739140"/>
                </a:lnTo>
                <a:lnTo>
                  <a:pt x="850910" y="739140"/>
                </a:lnTo>
                <a:lnTo>
                  <a:pt x="848674" y="741680"/>
                </a:lnTo>
                <a:close/>
              </a:path>
              <a:path w="1052830" h="779779">
                <a:moveTo>
                  <a:pt x="858373" y="741680"/>
                </a:moveTo>
                <a:lnTo>
                  <a:pt x="848674" y="741680"/>
                </a:lnTo>
                <a:lnTo>
                  <a:pt x="850910" y="739140"/>
                </a:lnTo>
                <a:lnTo>
                  <a:pt x="858699" y="739140"/>
                </a:lnTo>
                <a:lnTo>
                  <a:pt x="858373" y="741680"/>
                </a:lnTo>
                <a:close/>
              </a:path>
              <a:path w="1052830" h="779779">
                <a:moveTo>
                  <a:pt x="846438" y="744220"/>
                </a:moveTo>
                <a:lnTo>
                  <a:pt x="825936" y="744220"/>
                </a:lnTo>
                <a:lnTo>
                  <a:pt x="827027" y="742950"/>
                </a:lnTo>
                <a:lnTo>
                  <a:pt x="847556" y="742950"/>
                </a:lnTo>
                <a:lnTo>
                  <a:pt x="846438" y="744220"/>
                </a:lnTo>
                <a:close/>
              </a:path>
              <a:path w="1052830" h="779779">
                <a:moveTo>
                  <a:pt x="858047" y="744220"/>
                </a:moveTo>
                <a:lnTo>
                  <a:pt x="846438" y="744220"/>
                </a:lnTo>
                <a:lnTo>
                  <a:pt x="847556" y="742950"/>
                </a:lnTo>
                <a:lnTo>
                  <a:pt x="858210" y="742950"/>
                </a:lnTo>
                <a:lnTo>
                  <a:pt x="858047" y="744220"/>
                </a:lnTo>
                <a:close/>
              </a:path>
              <a:path w="1052830" h="779779">
                <a:moveTo>
                  <a:pt x="844233" y="751840"/>
                </a:moveTo>
                <a:lnTo>
                  <a:pt x="823193" y="751840"/>
                </a:lnTo>
                <a:lnTo>
                  <a:pt x="824723" y="746760"/>
                </a:lnTo>
                <a:lnTo>
                  <a:pt x="844202" y="746760"/>
                </a:lnTo>
                <a:lnTo>
                  <a:pt x="841966" y="749300"/>
                </a:lnTo>
                <a:lnTo>
                  <a:pt x="844233" y="751840"/>
                </a:lnTo>
                <a:close/>
              </a:path>
              <a:path w="1052830" h="779779">
                <a:moveTo>
                  <a:pt x="849435" y="751840"/>
                </a:moveTo>
                <a:lnTo>
                  <a:pt x="844233" y="751840"/>
                </a:lnTo>
                <a:lnTo>
                  <a:pt x="841966" y="749300"/>
                </a:lnTo>
                <a:lnTo>
                  <a:pt x="844202" y="746760"/>
                </a:lnTo>
                <a:lnTo>
                  <a:pt x="857677" y="746760"/>
                </a:lnTo>
                <a:lnTo>
                  <a:pt x="853504" y="750570"/>
                </a:lnTo>
                <a:lnTo>
                  <a:pt x="849435" y="751840"/>
                </a:lnTo>
                <a:close/>
              </a:path>
              <a:path w="1052830" h="779779">
                <a:moveTo>
                  <a:pt x="894689" y="751840"/>
                </a:moveTo>
                <a:lnTo>
                  <a:pt x="872839" y="751840"/>
                </a:lnTo>
                <a:lnTo>
                  <a:pt x="872331" y="746760"/>
                </a:lnTo>
                <a:lnTo>
                  <a:pt x="894240" y="746760"/>
                </a:lnTo>
                <a:lnTo>
                  <a:pt x="894689" y="751840"/>
                </a:lnTo>
                <a:close/>
              </a:path>
              <a:path w="1052830" h="779779">
                <a:moveTo>
                  <a:pt x="729961" y="764540"/>
                </a:moveTo>
                <a:lnTo>
                  <a:pt x="157784" y="764540"/>
                </a:lnTo>
                <a:lnTo>
                  <a:pt x="165477" y="751840"/>
                </a:lnTo>
                <a:lnTo>
                  <a:pt x="182563" y="751840"/>
                </a:lnTo>
                <a:lnTo>
                  <a:pt x="183379" y="755650"/>
                </a:lnTo>
                <a:lnTo>
                  <a:pt x="182938" y="759460"/>
                </a:lnTo>
                <a:lnTo>
                  <a:pt x="181241" y="763270"/>
                </a:lnTo>
                <a:lnTo>
                  <a:pt x="729083" y="763270"/>
                </a:lnTo>
                <a:lnTo>
                  <a:pt x="729961" y="764540"/>
                </a:lnTo>
                <a:close/>
              </a:path>
              <a:path w="1052830" h="779779">
                <a:moveTo>
                  <a:pt x="392025" y="753110"/>
                </a:moveTo>
                <a:lnTo>
                  <a:pt x="365613" y="753110"/>
                </a:lnTo>
                <a:lnTo>
                  <a:pt x="375558" y="751840"/>
                </a:lnTo>
                <a:lnTo>
                  <a:pt x="392025" y="753110"/>
                </a:lnTo>
                <a:close/>
              </a:path>
              <a:path w="1052830" h="779779">
                <a:moveTo>
                  <a:pt x="413264" y="753110"/>
                </a:moveTo>
                <a:lnTo>
                  <a:pt x="392025" y="753110"/>
                </a:lnTo>
                <a:lnTo>
                  <a:pt x="402799" y="751840"/>
                </a:lnTo>
                <a:lnTo>
                  <a:pt x="413264" y="753110"/>
                </a:lnTo>
                <a:close/>
              </a:path>
              <a:path w="1052830" h="779779">
                <a:moveTo>
                  <a:pt x="441063" y="753110"/>
                </a:moveTo>
                <a:lnTo>
                  <a:pt x="413264" y="753110"/>
                </a:lnTo>
                <a:lnTo>
                  <a:pt x="423836" y="751840"/>
                </a:lnTo>
                <a:lnTo>
                  <a:pt x="441063" y="753110"/>
                </a:lnTo>
                <a:close/>
              </a:path>
              <a:path w="1052830" h="779779">
                <a:moveTo>
                  <a:pt x="868334" y="768350"/>
                </a:moveTo>
                <a:lnTo>
                  <a:pt x="135740" y="768350"/>
                </a:lnTo>
                <a:lnTo>
                  <a:pt x="136627" y="755650"/>
                </a:lnTo>
                <a:lnTo>
                  <a:pt x="139259" y="754380"/>
                </a:lnTo>
                <a:lnTo>
                  <a:pt x="152114" y="753110"/>
                </a:lnTo>
                <a:lnTo>
                  <a:pt x="157047" y="754380"/>
                </a:lnTo>
                <a:lnTo>
                  <a:pt x="158322" y="758190"/>
                </a:lnTo>
                <a:lnTo>
                  <a:pt x="158568" y="762000"/>
                </a:lnTo>
                <a:lnTo>
                  <a:pt x="157784" y="764540"/>
                </a:lnTo>
                <a:lnTo>
                  <a:pt x="729961" y="764540"/>
                </a:lnTo>
                <a:lnTo>
                  <a:pt x="734431" y="765810"/>
                </a:lnTo>
                <a:lnTo>
                  <a:pt x="878735" y="765810"/>
                </a:lnTo>
                <a:lnTo>
                  <a:pt x="877032" y="767080"/>
                </a:lnTo>
                <a:lnTo>
                  <a:pt x="868334" y="768350"/>
                </a:lnTo>
                <a:close/>
              </a:path>
              <a:path w="1052830" h="779779">
                <a:moveTo>
                  <a:pt x="913947" y="779780"/>
                </a:moveTo>
                <a:lnTo>
                  <a:pt x="705" y="779780"/>
                </a:lnTo>
                <a:lnTo>
                  <a:pt x="0" y="763270"/>
                </a:lnTo>
                <a:lnTo>
                  <a:pt x="2255" y="760730"/>
                </a:lnTo>
                <a:lnTo>
                  <a:pt x="50160" y="767080"/>
                </a:lnTo>
                <a:lnTo>
                  <a:pt x="135740" y="768350"/>
                </a:lnTo>
                <a:lnTo>
                  <a:pt x="868334" y="768350"/>
                </a:lnTo>
                <a:lnTo>
                  <a:pt x="859637" y="769620"/>
                </a:lnTo>
                <a:lnTo>
                  <a:pt x="878359" y="770890"/>
                </a:lnTo>
                <a:lnTo>
                  <a:pt x="894021" y="770890"/>
                </a:lnTo>
                <a:lnTo>
                  <a:pt x="893919" y="772160"/>
                </a:lnTo>
                <a:lnTo>
                  <a:pt x="895271" y="774700"/>
                </a:lnTo>
                <a:lnTo>
                  <a:pt x="898177" y="777240"/>
                </a:lnTo>
                <a:lnTo>
                  <a:pt x="913947" y="779780"/>
                </a:lnTo>
                <a:close/>
              </a:path>
              <a:path w="1052830" h="779779">
                <a:moveTo>
                  <a:pt x="894021" y="770890"/>
                </a:moveTo>
                <a:lnTo>
                  <a:pt x="878359" y="770890"/>
                </a:lnTo>
                <a:lnTo>
                  <a:pt x="887641" y="768350"/>
                </a:lnTo>
                <a:lnTo>
                  <a:pt x="892895" y="768350"/>
                </a:lnTo>
                <a:lnTo>
                  <a:pt x="894122" y="769620"/>
                </a:lnTo>
                <a:lnTo>
                  <a:pt x="894021" y="770890"/>
                </a:lnTo>
                <a:close/>
              </a:path>
            </a:pathLst>
          </a:custGeom>
          <a:solidFill>
            <a:schemeClr val="tx1"/>
          </a:solidFill>
        </p:spPr>
        <p:txBody>
          <a:bodyPr wrap="square" lIns="0" tIns="0" rIns="0" bIns="0" rtlCol="0"/>
          <a:lstStyle/>
          <a:p>
            <a:endParaRPr sz="1154"/>
          </a:p>
        </p:txBody>
      </p:sp>
      <p:grpSp>
        <p:nvGrpSpPr>
          <p:cNvPr id="23" name="Group 22">
            <a:extLst>
              <a:ext uri="{FF2B5EF4-FFF2-40B4-BE49-F238E27FC236}">
                <a16:creationId xmlns:a16="http://schemas.microsoft.com/office/drawing/2014/main" id="{EC1EF302-AAB3-23CB-3C61-DEE7CF831976}"/>
              </a:ext>
            </a:extLst>
          </p:cNvPr>
          <p:cNvGrpSpPr/>
          <p:nvPr/>
        </p:nvGrpSpPr>
        <p:grpSpPr>
          <a:xfrm>
            <a:off x="7843273" y="7072884"/>
            <a:ext cx="1224114" cy="988017"/>
            <a:chOff x="5634149" y="7302339"/>
            <a:chExt cx="1381314" cy="1064217"/>
          </a:xfrm>
        </p:grpSpPr>
        <p:sp>
          <p:nvSpPr>
            <p:cNvPr id="6" name="object 6"/>
            <p:cNvSpPr/>
            <p:nvPr/>
          </p:nvSpPr>
          <p:spPr>
            <a:xfrm>
              <a:off x="6378114" y="7568381"/>
              <a:ext cx="318769" cy="266065"/>
            </a:xfrm>
            <a:custGeom>
              <a:avLst/>
              <a:gdLst/>
              <a:ahLst/>
              <a:cxnLst/>
              <a:rect l="l" t="t" r="r" b="b"/>
              <a:pathLst>
                <a:path w="318770" h="266065">
                  <a:moveTo>
                    <a:pt x="265176" y="266040"/>
                  </a:moveTo>
                  <a:lnTo>
                    <a:pt x="0" y="266040"/>
                  </a:lnTo>
                  <a:lnTo>
                    <a:pt x="52482"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8" name="object 8"/>
            <p:cNvSpPr/>
            <p:nvPr/>
          </p:nvSpPr>
          <p:spPr>
            <a:xfrm>
              <a:off x="6271299" y="7834426"/>
              <a:ext cx="637540" cy="532130"/>
            </a:xfrm>
            <a:custGeom>
              <a:avLst/>
              <a:gdLst/>
              <a:ahLst/>
              <a:cxnLst/>
              <a:rect l="l" t="t" r="r" b="b"/>
              <a:pathLst>
                <a:path w="637540" h="532129">
                  <a:moveTo>
                    <a:pt x="318579" y="266039"/>
                  </a:moveTo>
                  <a:lnTo>
                    <a:pt x="53403" y="266039"/>
                  </a:lnTo>
                  <a:lnTo>
                    <a:pt x="0" y="532079"/>
                  </a:lnTo>
                  <a:lnTo>
                    <a:pt x="265176" y="532079"/>
                  </a:lnTo>
                  <a:lnTo>
                    <a:pt x="318579" y="266039"/>
                  </a:lnTo>
                  <a:close/>
                </a:path>
                <a:path w="637540" h="532129">
                  <a:moveTo>
                    <a:pt x="637159" y="0"/>
                  </a:moveTo>
                  <a:lnTo>
                    <a:pt x="371983" y="0"/>
                  </a:lnTo>
                  <a:lnTo>
                    <a:pt x="318579" y="266039"/>
                  </a:lnTo>
                  <a:lnTo>
                    <a:pt x="584682" y="266039"/>
                  </a:lnTo>
                  <a:lnTo>
                    <a:pt x="637159" y="0"/>
                  </a:lnTo>
                  <a:close/>
                </a:path>
              </a:pathLst>
            </a:custGeom>
            <a:solidFill>
              <a:srgbClr val="646464">
                <a:alpha val="40779"/>
              </a:srgbClr>
            </a:solidFill>
          </p:spPr>
          <p:txBody>
            <a:bodyPr wrap="square" lIns="0" tIns="0" rIns="0" bIns="0" rtlCol="0"/>
            <a:lstStyle/>
            <a:p>
              <a:endParaRPr sz="1154"/>
            </a:p>
          </p:txBody>
        </p:sp>
        <p:sp>
          <p:nvSpPr>
            <p:cNvPr id="9" name="object 9"/>
            <p:cNvSpPr/>
            <p:nvPr/>
          </p:nvSpPr>
          <p:spPr>
            <a:xfrm>
              <a:off x="6696694" y="7302339"/>
              <a:ext cx="318769" cy="266065"/>
            </a:xfrm>
            <a:custGeom>
              <a:avLst/>
              <a:gdLst/>
              <a:ahLst/>
              <a:cxnLst/>
              <a:rect l="l" t="t" r="r" b="b"/>
              <a:pathLst>
                <a:path w="318770" h="266065">
                  <a:moveTo>
                    <a:pt x="265176" y="266040"/>
                  </a:moveTo>
                  <a:lnTo>
                    <a:pt x="0" y="266040"/>
                  </a:lnTo>
                  <a:lnTo>
                    <a:pt x="53403"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10" name="object 10"/>
            <p:cNvSpPr/>
            <p:nvPr/>
          </p:nvSpPr>
          <p:spPr>
            <a:xfrm>
              <a:off x="6165420" y="7302339"/>
              <a:ext cx="318769" cy="266065"/>
            </a:xfrm>
            <a:custGeom>
              <a:avLst/>
              <a:gdLst/>
              <a:ahLst/>
              <a:cxnLst/>
              <a:rect l="l" t="t" r="r" b="b"/>
              <a:pathLst>
                <a:path w="318770" h="266065">
                  <a:moveTo>
                    <a:pt x="265176" y="266040"/>
                  </a:moveTo>
                  <a:lnTo>
                    <a:pt x="0" y="266040"/>
                  </a:lnTo>
                  <a:lnTo>
                    <a:pt x="53403"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11" name="object 11"/>
            <p:cNvSpPr/>
            <p:nvPr/>
          </p:nvSpPr>
          <p:spPr>
            <a:xfrm>
              <a:off x="5634149" y="7302339"/>
              <a:ext cx="318769" cy="266065"/>
            </a:xfrm>
            <a:custGeom>
              <a:avLst/>
              <a:gdLst/>
              <a:ahLst/>
              <a:cxnLst/>
              <a:rect l="l" t="t" r="r" b="b"/>
              <a:pathLst>
                <a:path w="318770" h="266065">
                  <a:moveTo>
                    <a:pt x="265175" y="266040"/>
                  </a:moveTo>
                  <a:lnTo>
                    <a:pt x="0" y="266040"/>
                  </a:lnTo>
                  <a:lnTo>
                    <a:pt x="53403" y="0"/>
                  </a:lnTo>
                  <a:lnTo>
                    <a:pt x="318579" y="0"/>
                  </a:lnTo>
                  <a:lnTo>
                    <a:pt x="265175" y="266040"/>
                  </a:lnTo>
                  <a:close/>
                </a:path>
              </a:pathLst>
            </a:custGeom>
            <a:solidFill>
              <a:srgbClr val="646464">
                <a:alpha val="40779"/>
              </a:srgbClr>
            </a:solidFill>
          </p:spPr>
          <p:txBody>
            <a:bodyPr wrap="square" lIns="0" tIns="0" rIns="0" bIns="0" rtlCol="0"/>
            <a:lstStyle/>
            <a:p>
              <a:endParaRPr sz="1154"/>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4256" y="309722"/>
            <a:ext cx="7933544" cy="8529478"/>
            <a:chOff x="1204019" y="486078"/>
            <a:chExt cx="6568440" cy="9086850"/>
          </a:xfrm>
        </p:grpSpPr>
        <p:pic>
          <p:nvPicPr>
            <p:cNvPr id="3" name="object 3"/>
            <p:cNvPicPr/>
            <p:nvPr/>
          </p:nvPicPr>
          <p:blipFill>
            <a:blip r:embed="rId2" cstate="print"/>
            <a:stretch>
              <a:fillRect/>
            </a:stretch>
          </p:blipFill>
          <p:spPr>
            <a:xfrm>
              <a:off x="1204019" y="486078"/>
              <a:ext cx="6568380" cy="9086848"/>
            </a:xfrm>
            <a:prstGeom prst="rect">
              <a:avLst/>
            </a:prstGeom>
          </p:spPr>
        </p:pic>
        <p:pic>
          <p:nvPicPr>
            <p:cNvPr id="4" name="object 4"/>
            <p:cNvPicPr/>
            <p:nvPr/>
          </p:nvPicPr>
          <p:blipFill>
            <a:blip r:embed="rId3" cstate="print"/>
            <a:stretch>
              <a:fillRect/>
            </a:stretch>
          </p:blipFill>
          <p:spPr>
            <a:xfrm>
              <a:off x="2687544" y="4253191"/>
              <a:ext cx="3377568" cy="1651626"/>
            </a:xfrm>
            <a:prstGeom prst="rect">
              <a:avLst/>
            </a:prstGeom>
          </p:spPr>
        </p:pic>
      </p:grpSp>
      <p:sp>
        <p:nvSpPr>
          <p:cNvPr id="6" name="object 6"/>
          <p:cNvSpPr txBox="1">
            <a:spLocks noGrp="1"/>
          </p:cNvSpPr>
          <p:nvPr>
            <p:ph type="sldNum" sz="quarter" idx="7"/>
          </p:nvPr>
        </p:nvSpPr>
        <p:spPr>
          <a:xfrm>
            <a:off x="4191000" y="9269264"/>
            <a:ext cx="1288414" cy="179536"/>
          </a:xfrm>
          <a:prstGeom prst="rect">
            <a:avLst/>
          </a:prstGeom>
        </p:spPr>
        <p:txBody>
          <a:bodyPr vert="horz" wrap="square" lIns="0" tIns="0" rIns="0" bIns="0" rtlCol="0">
            <a:spAutoFit/>
          </a:bodyPr>
          <a:lstStyle/>
          <a:p>
            <a:pPr marL="12701">
              <a:lnSpc>
                <a:spcPts val="1410"/>
              </a:lnSpc>
              <a:tabLst>
                <a:tab pos="1237070" algn="l"/>
              </a:tabLst>
            </a:pPr>
            <a:r>
              <a:rPr spc="70" dirty="0"/>
              <a:t>P</a:t>
            </a:r>
            <a:r>
              <a:rPr spc="25" dirty="0"/>
              <a:t>a</a:t>
            </a:r>
            <a:r>
              <a:rPr spc="136" dirty="0"/>
              <a:t>g</a:t>
            </a:r>
            <a:r>
              <a:rPr spc="36" dirty="0"/>
              <a:t>e</a:t>
            </a:r>
            <a:r>
              <a:rPr spc="-94" dirty="0"/>
              <a:t> </a:t>
            </a:r>
            <a:r>
              <a:rPr spc="125" dirty="0"/>
              <a:t>6</a:t>
            </a:r>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52576" y="1123352"/>
            <a:ext cx="3776063"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Field studies</a:t>
            </a:r>
          </a:p>
        </p:txBody>
      </p:sp>
      <p:grpSp>
        <p:nvGrpSpPr>
          <p:cNvPr id="22" name="object 22"/>
          <p:cNvGrpSpPr/>
          <p:nvPr/>
        </p:nvGrpSpPr>
        <p:grpSpPr>
          <a:xfrm>
            <a:off x="8053706" y="915670"/>
            <a:ext cx="1014094" cy="532130"/>
            <a:chOff x="5981679" y="777243"/>
            <a:chExt cx="1014094" cy="532130"/>
          </a:xfrm>
        </p:grpSpPr>
        <p:sp>
          <p:nvSpPr>
            <p:cNvPr id="23" name="object 23"/>
            <p:cNvSpPr/>
            <p:nvPr/>
          </p:nvSpPr>
          <p:spPr>
            <a:xfrm>
              <a:off x="6163510" y="959075"/>
              <a:ext cx="831850" cy="350520"/>
            </a:xfrm>
            <a:custGeom>
              <a:avLst/>
              <a:gdLst/>
              <a:ahLst/>
              <a:cxnLst/>
              <a:rect l="l" t="t" r="r" b="b"/>
              <a:pathLst>
                <a:path w="831850" h="350519">
                  <a:moveTo>
                    <a:pt x="812598" y="350111"/>
                  </a:moveTo>
                  <a:lnTo>
                    <a:pt x="19049" y="350111"/>
                  </a:lnTo>
                  <a:lnTo>
                    <a:pt x="11634" y="348614"/>
                  </a:lnTo>
                  <a:lnTo>
                    <a:pt x="5579" y="344532"/>
                  </a:lnTo>
                  <a:lnTo>
                    <a:pt x="1496" y="338476"/>
                  </a:lnTo>
                  <a:lnTo>
                    <a:pt x="0" y="331064"/>
                  </a:lnTo>
                  <a:lnTo>
                    <a:pt x="0" y="19046"/>
                  </a:lnTo>
                  <a:lnTo>
                    <a:pt x="1496" y="11634"/>
                  </a:lnTo>
                  <a:lnTo>
                    <a:pt x="5579" y="5579"/>
                  </a:lnTo>
                  <a:lnTo>
                    <a:pt x="11634" y="1496"/>
                  </a:lnTo>
                  <a:lnTo>
                    <a:pt x="19047" y="0"/>
                  </a:lnTo>
                  <a:lnTo>
                    <a:pt x="812600" y="0"/>
                  </a:lnTo>
                  <a:lnTo>
                    <a:pt x="820013" y="1496"/>
                  </a:lnTo>
                  <a:lnTo>
                    <a:pt x="826068" y="5579"/>
                  </a:lnTo>
                  <a:lnTo>
                    <a:pt x="830151" y="11634"/>
                  </a:lnTo>
                  <a:lnTo>
                    <a:pt x="831647" y="19046"/>
                  </a:lnTo>
                  <a:lnTo>
                    <a:pt x="831647" y="331064"/>
                  </a:lnTo>
                  <a:lnTo>
                    <a:pt x="830151" y="338476"/>
                  </a:lnTo>
                  <a:lnTo>
                    <a:pt x="826068" y="344532"/>
                  </a:lnTo>
                  <a:lnTo>
                    <a:pt x="820013" y="348614"/>
                  </a:lnTo>
                  <a:lnTo>
                    <a:pt x="812598" y="350111"/>
                  </a:lnTo>
                  <a:close/>
                </a:path>
              </a:pathLst>
            </a:custGeom>
            <a:solidFill>
              <a:srgbClr val="F58585"/>
            </a:solidFill>
          </p:spPr>
          <p:txBody>
            <a:bodyPr wrap="square" lIns="0" tIns="0" rIns="0" bIns="0" rtlCol="0"/>
            <a:lstStyle/>
            <a:p>
              <a:pPr algn="ctr"/>
              <a:r>
                <a:rPr lang="en-US" dirty="0"/>
                <a:t>20</a:t>
              </a:r>
              <a:endParaRPr dirty="0"/>
            </a:p>
          </p:txBody>
        </p:sp>
        <p:sp>
          <p:nvSpPr>
            <p:cNvPr id="24" name="object 24"/>
            <p:cNvSpPr/>
            <p:nvPr/>
          </p:nvSpPr>
          <p:spPr>
            <a:xfrm>
              <a:off x="5981679" y="77724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867730"/>
              <a:ext cx="108584" cy="165592"/>
            </a:xfrm>
            <a:prstGeom prst="rect">
              <a:avLst/>
            </a:prstGeom>
          </p:spPr>
        </p:pic>
      </p:grpSp>
      <p:sp>
        <p:nvSpPr>
          <p:cNvPr id="28" name="TextBox 27">
            <a:extLst>
              <a:ext uri="{FF2B5EF4-FFF2-40B4-BE49-F238E27FC236}">
                <a16:creationId xmlns:a16="http://schemas.microsoft.com/office/drawing/2014/main" id="{B5A87E31-FD4E-DE77-0D46-A64207A95EC6}"/>
              </a:ext>
            </a:extLst>
          </p:cNvPr>
          <p:cNvSpPr txBox="1"/>
          <p:nvPr/>
        </p:nvSpPr>
        <p:spPr>
          <a:xfrm>
            <a:off x="1152576" y="2667000"/>
            <a:ext cx="7915224" cy="5632311"/>
          </a:xfrm>
          <a:prstGeom prst="rect">
            <a:avLst/>
          </a:prstGeom>
          <a:noFill/>
          <a:ln>
            <a:solidFill>
              <a:schemeClr val="tx1"/>
            </a:solidFill>
          </a:ln>
        </p:spPr>
        <p:txBody>
          <a:bodyPr wrap="square" rtlCol="0">
            <a:spAutoFit/>
          </a:bodyPr>
          <a:lstStyle/>
          <a:p>
            <a:pPr algn="just"/>
            <a:r>
              <a:rPr lang="en-US" dirty="0"/>
              <a:t>	The development of information technology has changed the way we carry out many daily activities, including searching for and ordering construction services. Ordering traditional construction services often takes time and effort, and there are often misunderstandings between users and builders resulting in incompatibility of user project designs with many obstacles such as difficulty looking for a craftsman who suits your needs, price uncertainty and limitations available information. </a:t>
            </a:r>
          </a:p>
          <a:p>
            <a:pPr algn="just"/>
            <a:r>
              <a:rPr lang="en-US" dirty="0"/>
              <a:t>	In this context, the development of an application for ordering construction services becomes increasingly relevant and necessary. This application has the potential to simplify and simplify the process of ordering construction services, as well as making things easier visualize the design, Reduce misunderstandings and ensure project suitability with expectations. </a:t>
            </a:r>
          </a:p>
          <a:p>
            <a:pPr algn="just"/>
            <a:r>
              <a:rPr lang="en-US" dirty="0"/>
              <a:t>	This study aims to gain in-depth insight into the experience user (UX) in using the "</a:t>
            </a:r>
            <a:r>
              <a:rPr lang="en-US" dirty="0" err="1"/>
              <a:t>Lebusier</a:t>
            </a:r>
            <a:r>
              <a:rPr lang="en-US" dirty="0"/>
              <a:t>" application to order construction services and use building design features. The aim of this study is to confirm that the application provides an intuitive, efficient and satisfying user experience. It is hoped that this study will produce an in-depth understanding of the user experience in using the "</a:t>
            </a:r>
            <a:r>
              <a:rPr lang="en-US" dirty="0" err="1"/>
              <a:t>Lebusier</a:t>
            </a:r>
            <a:r>
              <a:rPr lang="en-US" dirty="0"/>
              <a:t>" application to order construction services and use building design features. The results of this study will guide the team development in designing and optimizing applications to meet</a:t>
            </a:r>
          </a:p>
        </p:txBody>
      </p:sp>
      <p:sp>
        <p:nvSpPr>
          <p:cNvPr id="9" name="Slide Number Placeholder 8">
            <a:extLst>
              <a:ext uri="{FF2B5EF4-FFF2-40B4-BE49-F238E27FC236}">
                <a16:creationId xmlns:a16="http://schemas.microsoft.com/office/drawing/2014/main" id="{8AF735C5-CF6C-B578-2107-B0A49EAD5982}"/>
              </a:ext>
            </a:extLst>
          </p:cNvPr>
          <p:cNvSpPr>
            <a:spLocks noGrp="1"/>
          </p:cNvSpPr>
          <p:nvPr>
            <p:ph type="sldNum" sz="quarter" idx="7"/>
          </p:nvPr>
        </p:nvSpPr>
        <p:spPr>
          <a:xfrm>
            <a:off x="4191000" y="926177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9</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31411</TotalTime>
  <Words>6510</Words>
  <Application>Microsoft Office PowerPoint</Application>
  <PresentationFormat>Custom</PresentationFormat>
  <Paragraphs>961</Paragraphs>
  <Slides>60</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vt:lpstr>
      <vt:lpstr>Brush Script MT</vt:lpstr>
      <vt:lpstr>Calibri</vt:lpstr>
      <vt:lpstr>Eurostile</vt:lpstr>
      <vt:lpstr>Gabriola</vt:lpstr>
      <vt:lpstr>Google Sans</vt:lpstr>
      <vt:lpstr>Lucida Sans Unicode</vt:lpstr>
      <vt:lpstr>Tahoma</vt:lpstr>
      <vt:lpstr>Times New Roman</vt:lpstr>
      <vt:lpstr>Trebuchet MS</vt:lpstr>
      <vt:lpstr>Verdana</vt:lpstr>
      <vt:lpstr>Office Theme</vt:lpstr>
      <vt:lpstr>UXJourney</vt:lpstr>
      <vt:lpstr>UXJourney</vt:lpstr>
      <vt:lpstr>UXJourney</vt:lpstr>
      <vt:lpstr>Hello This is my UX Diary</vt:lpstr>
      <vt:lpstr>UXJourney</vt:lpstr>
      <vt:lpstr>UX Journey Activities Checklist</vt:lpstr>
      <vt:lpstr>My Goals</vt:lpstr>
      <vt:lpstr>PowerPoint Presentation</vt:lpstr>
      <vt:lpstr>Field studies</vt:lpstr>
      <vt:lpstr>SWOT analysis</vt:lpstr>
      <vt:lpstr>Competitor</vt:lpstr>
      <vt:lpstr>Hypotheses</vt:lpstr>
      <vt:lpstr>Hypotheses Explanation</vt:lpstr>
      <vt:lpstr>Identify Behavioral Variables</vt:lpstr>
      <vt:lpstr>Variable Explanation</vt:lpstr>
      <vt:lpstr>PowerPoint Presentation</vt:lpstr>
      <vt:lpstr>1 5-minute prepare questions</vt:lpstr>
      <vt:lpstr>Prepared questions</vt:lpstr>
      <vt:lpstr>Creativity is  intelligence  having fun Albert Einstein</vt:lpstr>
      <vt:lpstr>Meet stakeholder</vt:lpstr>
      <vt:lpstr>Findings</vt:lpstr>
      <vt:lpstr>PowerPoint Presentation</vt:lpstr>
      <vt:lpstr>PowerPoint Presentation</vt:lpstr>
      <vt:lpstr>PowerPoint Presentation</vt:lpstr>
      <vt:lpstr>PowerPoint Presentation</vt:lpstr>
      <vt:lpstr>PowerPoint Presentation</vt:lpstr>
      <vt:lpstr>Map Interview</vt:lpstr>
      <vt:lpstr>Map Interview</vt:lpstr>
      <vt:lpstr>Significant Behaviour Patterns</vt:lpstr>
      <vt:lpstr>Pattern Explanation</vt:lpstr>
      <vt:lpstr>PowerPoint Presentation</vt:lpstr>
      <vt:lpstr>Synthesize Explanation</vt:lpstr>
      <vt:lpstr>Want your</vt:lpstr>
      <vt:lpstr>Check for Redundancy and Completeness</vt:lpstr>
      <vt:lpstr>Expand Description and Variable</vt:lpstr>
      <vt:lpstr>Persona</vt:lpstr>
      <vt:lpstr>PowerPoint Presentation</vt:lpstr>
      <vt:lpstr>PowerPoint Presentation</vt:lpstr>
      <vt:lpstr>PowerPoint Presentation</vt:lpstr>
      <vt:lpstr>PowerPoint Presentation</vt:lpstr>
      <vt:lpstr>User Scenario and Stories</vt:lpstr>
      <vt:lpstr>PowerPoint Presentation</vt:lpstr>
      <vt:lpstr>Wireframing</vt:lpstr>
      <vt:lpstr>Wireframing</vt:lpstr>
      <vt:lpstr>Wireframing</vt:lpstr>
      <vt:lpstr>Wireframing</vt:lpstr>
      <vt:lpstr>PowerPoint Presentation</vt:lpstr>
      <vt:lpstr>Qual &amp; Quant</vt:lpstr>
      <vt:lpstr>AB Testing</vt:lpstr>
      <vt:lpstr>AB Testing</vt:lpstr>
      <vt:lpstr>Verification</vt:lpstr>
      <vt:lpstr>Objective Explanation</vt:lpstr>
      <vt:lpstr>Objective Behavioral Variables</vt:lpstr>
      <vt:lpstr>Acceptance Criteria</vt:lpstr>
      <vt:lpstr>Acceptance Criteria</vt:lpstr>
      <vt:lpstr>Acceptance Criteria</vt:lpstr>
      <vt:lpstr>Acceptance Criteria</vt:lpstr>
      <vt:lpstr>PowerPoint Presentation</vt:lpstr>
      <vt:lpstr>Follow up</vt:lpstr>
      <vt:lpstr>UXJourney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Journey</dc:title>
  <dc:creator>Wahyu kusuma</dc:creator>
  <cp:keywords>DAFQ8Z54f1A,BAD6O5PdSWg</cp:keywords>
  <cp:lastModifiedBy>Fadillah</cp:lastModifiedBy>
  <cp:revision>12</cp:revision>
  <dcterms:created xsi:type="dcterms:W3CDTF">2023-07-19T12:21:58Z</dcterms:created>
  <dcterms:modified xsi:type="dcterms:W3CDTF">2024-01-02T00:13:31Z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2023-04-04T00:00:00Z</vt:filetime>
  </property>
  <property fmtid="{D5CDD505-2E9C-101B-9397-08002B2CF9AE}" pid="3" name="Creator">
    <vt:lpwstr>Canva</vt:lpwstr>
  </property>
  <property fmtid="{D5CDD505-2E9C-101B-9397-08002B2CF9AE}" pid="4" name="LastSaved">
    <vt:filetime>2023-07-19T00:00:00Z</vt:filetime>
  </property>
</Properties>
</file>